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55"/>
    <p:sldId id="257" r:id="rId56"/>
    <p:sldId id="258" r:id="rId57"/>
    <p:sldId id="259" r:id="rId58"/>
    <p:sldId id="260" r:id="rId59"/>
    <p:sldId id="261" r:id="rId60"/>
    <p:sldId id="262" r:id="rId61"/>
    <p:sldId id="263" r:id="rId62"/>
    <p:sldId id="264" r:id="rId63"/>
    <p:sldId id="265" r:id="rId64"/>
    <p:sldId id="266" r:id="rId65"/>
    <p:sldId id="267" r:id="rId66"/>
    <p:sldId id="268" r:id="rId67"/>
    <p:sldId id="269" r:id="rId68"/>
    <p:sldId id="270" r:id="rId69"/>
    <p:sldId id="271" r:id="rId70"/>
    <p:sldId id="272" r:id="rId71"/>
    <p:sldId id="273" r:id="rId72"/>
    <p:sldId id="274" r:id="rId73"/>
  </p:sldIdLst>
  <p:sldSz cx="18288000" cy="10287000"/>
  <p:notesSz cx="6858000" cy="9144000"/>
  <p:embeddedFontLst>
    <p:embeddedFont>
      <p:font typeface="Glacial Indifference" charset="1" panose="00000000000000000000"/>
      <p:regular r:id="rId6"/>
    </p:embeddedFont>
    <p:embeddedFont>
      <p:font typeface="Glacial Indifference Bold" charset="1" panose="00000800000000000000"/>
      <p:regular r:id="rId7"/>
    </p:embeddedFont>
    <p:embeddedFont>
      <p:font typeface="Glacial Indifference Italics" charset="1" panose="00000000000000000000"/>
      <p:regular r:id="rId8"/>
    </p:embeddedFont>
    <p:embeddedFont>
      <p:font typeface="Glacial Indifference Bold Italics" charset="1" panose="00000800000000000000"/>
      <p:regular r:id="rId9"/>
    </p:embeddedFont>
    <p:embeddedFont>
      <p:font typeface="Arimo" charset="1" panose="020B0604020202020204"/>
      <p:regular r:id="rId10"/>
    </p:embeddedFont>
    <p:embeddedFont>
      <p:font typeface="Arimo Bold" charset="1" panose="020B0704020202020204"/>
      <p:regular r:id="rId11"/>
    </p:embeddedFont>
    <p:embeddedFont>
      <p:font typeface="Arimo Italics" charset="1" panose="020B0604020202090204"/>
      <p:regular r:id="rId12"/>
    </p:embeddedFont>
    <p:embeddedFont>
      <p:font typeface="Arimo Bold Italics" charset="1" panose="020B0704020202090204"/>
      <p:regular r:id="rId13"/>
    </p:embeddedFont>
    <p:embeddedFont>
      <p:font typeface="Kollektif" charset="1" panose="020B0604020101010102"/>
      <p:regular r:id="rId14"/>
    </p:embeddedFont>
    <p:embeddedFont>
      <p:font typeface="Kollektif Bold" charset="1" panose="020B0604020101010102"/>
      <p:regular r:id="rId15"/>
    </p:embeddedFont>
    <p:embeddedFont>
      <p:font typeface="Kollektif Italics" charset="1" panose="020B0604020101010102"/>
      <p:regular r:id="rId16"/>
    </p:embeddedFont>
    <p:embeddedFont>
      <p:font typeface="Kollektif Bold Italics" charset="1" panose="020B0604020101010102"/>
      <p:regular r:id="rId17"/>
    </p:embeddedFont>
    <p:embeddedFont>
      <p:font typeface="League Spartan" charset="1" panose="00000800000000000000"/>
      <p:regular r:id="rId18"/>
    </p:embeddedFont>
    <p:embeddedFont>
      <p:font typeface="Roboto" charset="1" panose="02000000000000000000"/>
      <p:regular r:id="rId19"/>
    </p:embeddedFont>
    <p:embeddedFont>
      <p:font typeface="Roboto Bold" charset="1" panose="02000000000000000000"/>
      <p:regular r:id="rId20"/>
    </p:embeddedFont>
    <p:embeddedFont>
      <p:font typeface="Roboto Italics" charset="1" panose="02000000000000000000"/>
      <p:regular r:id="rId21"/>
    </p:embeddedFont>
    <p:embeddedFont>
      <p:font typeface="Roboto Bold Italics" charset="1" panose="02000000000000000000"/>
      <p:regular r:id="rId22"/>
    </p:embeddedFont>
    <p:embeddedFont>
      <p:font typeface="Open Sans Extra Bold" charset="1" panose="020B0906030804020204"/>
      <p:regular r:id="rId23"/>
    </p:embeddedFont>
    <p:embeddedFont>
      <p:font typeface="Open Sans Extra Bold Italics" charset="1" panose="020B0906030804020204"/>
      <p:regular r:id="rId24"/>
    </p:embeddedFont>
    <p:embeddedFont>
      <p:font typeface="Public Sans" charset="1" panose="00000000000000000000"/>
      <p:regular r:id="rId25"/>
    </p:embeddedFont>
    <p:embeddedFont>
      <p:font typeface="Public Sans Bold" charset="1" panose="00000000000000000000"/>
      <p:regular r:id="rId26"/>
    </p:embeddedFont>
    <p:embeddedFont>
      <p:font typeface="Public Sans Italics" charset="1" panose="00000000000000000000"/>
      <p:regular r:id="rId27"/>
    </p:embeddedFont>
    <p:embeddedFont>
      <p:font typeface="Public Sans Bold Italics" charset="1" panose="00000000000000000000"/>
      <p:regular r:id="rId28"/>
    </p:embeddedFont>
    <p:embeddedFont>
      <p:font typeface="Public Sans Thin" charset="1" panose="00000000000000000000"/>
      <p:regular r:id="rId29"/>
    </p:embeddedFont>
    <p:embeddedFont>
      <p:font typeface="Public Sans Thin Italics" charset="1" panose="00000000000000000000"/>
      <p:regular r:id="rId30"/>
    </p:embeddedFont>
    <p:embeddedFont>
      <p:font typeface="Public Sans Medium" charset="1" panose="00000000000000000000"/>
      <p:regular r:id="rId31"/>
    </p:embeddedFont>
    <p:embeddedFont>
      <p:font typeface="Public Sans Medium Italics" charset="1" panose="00000000000000000000"/>
      <p:regular r:id="rId32"/>
    </p:embeddedFont>
    <p:embeddedFont>
      <p:font typeface="Public Sans Heavy" charset="1" panose="00000000000000000000"/>
      <p:regular r:id="rId33"/>
    </p:embeddedFont>
    <p:embeddedFont>
      <p:font typeface="Public Sans Heavy Italics" charset="1" panose="00000000000000000000"/>
      <p:regular r:id="rId34"/>
    </p:embeddedFont>
    <p:embeddedFont>
      <p:font typeface="Aileron" charset="1" panose="00000500000000000000"/>
      <p:regular r:id="rId35"/>
    </p:embeddedFont>
    <p:embeddedFont>
      <p:font typeface="Aileron Bold" charset="1" panose="00000800000000000000"/>
      <p:regular r:id="rId36"/>
    </p:embeddedFont>
    <p:embeddedFont>
      <p:font typeface="Aileron Italics" charset="1" panose="00000500000000000000"/>
      <p:regular r:id="rId37"/>
    </p:embeddedFont>
    <p:embeddedFont>
      <p:font typeface="Aileron Bold Italics" charset="1" panose="00000800000000000000"/>
      <p:regular r:id="rId38"/>
    </p:embeddedFont>
    <p:embeddedFont>
      <p:font typeface="Aileron Thin" charset="1" panose="00000300000000000000"/>
      <p:regular r:id="rId39"/>
    </p:embeddedFont>
    <p:embeddedFont>
      <p:font typeface="Aileron Thin Italics" charset="1" panose="00000300000000000000"/>
      <p:regular r:id="rId40"/>
    </p:embeddedFont>
    <p:embeddedFont>
      <p:font typeface="Aileron Light" charset="1" panose="00000400000000000000"/>
      <p:regular r:id="rId41"/>
    </p:embeddedFont>
    <p:embeddedFont>
      <p:font typeface="Aileron Light Italics" charset="1" panose="00000400000000000000"/>
      <p:regular r:id="rId42"/>
    </p:embeddedFont>
    <p:embeddedFont>
      <p:font typeface="Aileron Ultra-Bold" charset="1" panose="00000A00000000000000"/>
      <p:regular r:id="rId43"/>
    </p:embeddedFont>
    <p:embeddedFont>
      <p:font typeface="Aileron Ultra-Bold Italics" charset="1" panose="00000A00000000000000"/>
      <p:regular r:id="rId44"/>
    </p:embeddedFont>
    <p:embeddedFont>
      <p:font typeface="Aileron Heavy" charset="1" panose="00000A00000000000000"/>
      <p:regular r:id="rId45"/>
    </p:embeddedFont>
    <p:embeddedFont>
      <p:font typeface="Aileron Heavy Italics" charset="1" panose="00000A00000000000000"/>
      <p:regular r:id="rId46"/>
    </p:embeddedFont>
    <p:embeddedFont>
      <p:font typeface="Open Sans" charset="1" panose="020B0606030504020204"/>
      <p:regular r:id="rId47"/>
    </p:embeddedFont>
    <p:embeddedFont>
      <p:font typeface="Open Sans Bold" charset="1" panose="020B0806030504020204"/>
      <p:regular r:id="rId48"/>
    </p:embeddedFont>
    <p:embeddedFont>
      <p:font typeface="Open Sans Italics" charset="1" panose="020B0606030504020204"/>
      <p:regular r:id="rId49"/>
    </p:embeddedFont>
    <p:embeddedFont>
      <p:font typeface="Open Sans Bold Italics" charset="1" panose="020B0806030504020204"/>
      <p:regular r:id="rId50"/>
    </p:embeddedFont>
    <p:embeddedFont>
      <p:font typeface="Open Sans Light" charset="1" panose="020B0306030504020204"/>
      <p:regular r:id="rId51"/>
    </p:embeddedFont>
    <p:embeddedFont>
      <p:font typeface="Open Sans Light Italics" charset="1" panose="020B0306030504020204"/>
      <p:regular r:id="rId52"/>
    </p:embeddedFont>
    <p:embeddedFont>
      <p:font typeface="Open Sans Ultra-Bold" charset="1" panose="00000000000000000000"/>
      <p:regular r:id="rId53"/>
    </p:embeddedFont>
    <p:embeddedFont>
      <p:font typeface="Open Sans Ultra-Bold Italics" charset="1" panose="00000000000000000000"/>
      <p:regular r:id="rId5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46" Target="fonts/font46.fntdata" Type="http://schemas.openxmlformats.org/officeDocument/2006/relationships/font"/><Relationship Id="rId47" Target="fonts/font47.fntdata" Type="http://schemas.openxmlformats.org/officeDocument/2006/relationships/font"/><Relationship Id="rId48" Target="fonts/font48.fntdata" Type="http://schemas.openxmlformats.org/officeDocument/2006/relationships/font"/><Relationship Id="rId49" Target="fonts/font49.fntdata" Type="http://schemas.openxmlformats.org/officeDocument/2006/relationships/font"/><Relationship Id="rId5" Target="tableStyles.xml" Type="http://schemas.openxmlformats.org/officeDocument/2006/relationships/tableStyles"/><Relationship Id="rId50" Target="fonts/font50.fntdata" Type="http://schemas.openxmlformats.org/officeDocument/2006/relationships/font"/><Relationship Id="rId51" Target="fonts/font51.fntdata" Type="http://schemas.openxmlformats.org/officeDocument/2006/relationships/font"/><Relationship Id="rId52" Target="fonts/font52.fntdata" Type="http://schemas.openxmlformats.org/officeDocument/2006/relationships/font"/><Relationship Id="rId53" Target="fonts/font53.fntdata" Type="http://schemas.openxmlformats.org/officeDocument/2006/relationships/font"/><Relationship Id="rId54" Target="fonts/font54.fntdata" Type="http://schemas.openxmlformats.org/officeDocument/2006/relationships/font"/><Relationship Id="rId55" Target="slides/slide1.xml" Type="http://schemas.openxmlformats.org/officeDocument/2006/relationships/slide"/><Relationship Id="rId56" Target="slides/slide2.xml" Type="http://schemas.openxmlformats.org/officeDocument/2006/relationships/slide"/><Relationship Id="rId57" Target="slides/slide3.xml" Type="http://schemas.openxmlformats.org/officeDocument/2006/relationships/slide"/><Relationship Id="rId58" Target="slides/slide4.xml" Type="http://schemas.openxmlformats.org/officeDocument/2006/relationships/slide"/><Relationship Id="rId59" Target="slides/slide5.xml" Type="http://schemas.openxmlformats.org/officeDocument/2006/relationships/slide"/><Relationship Id="rId6" Target="fonts/font6.fntdata" Type="http://schemas.openxmlformats.org/officeDocument/2006/relationships/font"/><Relationship Id="rId60" Target="slides/slide6.xml" Type="http://schemas.openxmlformats.org/officeDocument/2006/relationships/slide"/><Relationship Id="rId61" Target="slides/slide7.xml" Type="http://schemas.openxmlformats.org/officeDocument/2006/relationships/slide"/><Relationship Id="rId62" Target="slides/slide8.xml" Type="http://schemas.openxmlformats.org/officeDocument/2006/relationships/slide"/><Relationship Id="rId63" Target="slides/slide9.xml" Type="http://schemas.openxmlformats.org/officeDocument/2006/relationships/slide"/><Relationship Id="rId64" Target="slides/slide10.xml" Type="http://schemas.openxmlformats.org/officeDocument/2006/relationships/slide"/><Relationship Id="rId65" Target="slides/slide11.xml" Type="http://schemas.openxmlformats.org/officeDocument/2006/relationships/slide"/><Relationship Id="rId66" Target="slides/slide12.xml" Type="http://schemas.openxmlformats.org/officeDocument/2006/relationships/slide"/><Relationship Id="rId67" Target="slides/slide13.xml" Type="http://schemas.openxmlformats.org/officeDocument/2006/relationships/slide"/><Relationship Id="rId68" Target="slides/slide14.xml" Type="http://schemas.openxmlformats.org/officeDocument/2006/relationships/slide"/><Relationship Id="rId69" Target="slides/slide15.xml" Type="http://schemas.openxmlformats.org/officeDocument/2006/relationships/slide"/><Relationship Id="rId7" Target="fonts/font7.fntdata" Type="http://schemas.openxmlformats.org/officeDocument/2006/relationships/font"/><Relationship Id="rId70" Target="slides/slide16.xml" Type="http://schemas.openxmlformats.org/officeDocument/2006/relationships/slide"/><Relationship Id="rId71" Target="slides/slide17.xml" Type="http://schemas.openxmlformats.org/officeDocument/2006/relationships/slide"/><Relationship Id="rId72" Target="slides/slide18.xml" Type="http://schemas.openxmlformats.org/officeDocument/2006/relationships/slide"/><Relationship Id="rId73" Target="slides/slide19.xml" Type="http://schemas.openxmlformats.org/officeDocument/2006/relationships/slide"/><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8.png" Type="http://schemas.openxmlformats.org/officeDocument/2006/relationships/image"/><Relationship Id="rId2" Target="../media/image9.png" Type="http://schemas.openxmlformats.org/officeDocument/2006/relationships/image"/><Relationship Id="rId3" Target="../media/image10.sv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 Id="rId8" Target="../media/image26.png" Type="http://schemas.openxmlformats.org/officeDocument/2006/relationships/image"/><Relationship Id="rId9" Target="../media/image27.sv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9.png" Type="http://schemas.openxmlformats.org/officeDocument/2006/relationships/image"/><Relationship Id="rId3" Target="../media/image30.sv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 Id="rId8" Target="../media/image31.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34.png" Type="http://schemas.openxmlformats.org/officeDocument/2006/relationships/image"/><Relationship Id="rId2" Target="../media/image9.png" Type="http://schemas.openxmlformats.org/officeDocument/2006/relationships/image"/><Relationship Id="rId3" Target="../media/image10.sv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 Id="rId8" Target="../media/image32.png" Type="http://schemas.openxmlformats.org/officeDocument/2006/relationships/image"/><Relationship Id="rId9" Target="../media/image33.sv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 Id="rId8" Target="../media/image32.png" Type="http://schemas.openxmlformats.org/officeDocument/2006/relationships/image"/><Relationship Id="rId9" Target="../media/image33.sv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9.png" Type="http://schemas.openxmlformats.org/officeDocument/2006/relationships/image"/><Relationship Id="rId5" Target="../media/image20.svg" Type="http://schemas.openxmlformats.org/officeDocument/2006/relationships/image"/><Relationship Id="rId6" Target="../media/image35.pn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36.png" Type="http://schemas.openxmlformats.org/officeDocument/2006/relationships/image"/><Relationship Id="rId5" Target="../media/image9.png" Type="http://schemas.openxmlformats.org/officeDocument/2006/relationships/image"/><Relationship Id="rId6" Target="../media/image10.svg" Type="http://schemas.openxmlformats.org/officeDocument/2006/relationships/image"/><Relationship Id="rId7" Target="../media/image11.png" Type="http://schemas.openxmlformats.org/officeDocument/2006/relationships/image"/><Relationship Id="rId8" Target="../media/image12.sv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37.png" Type="http://schemas.openxmlformats.org/officeDocument/2006/relationships/image"/><Relationship Id="rId2" Target="../media/image32.png" Type="http://schemas.openxmlformats.org/officeDocument/2006/relationships/image"/><Relationship Id="rId3" Target="../media/image33.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11.png" Type="http://schemas.openxmlformats.org/officeDocument/2006/relationships/image"/><Relationship Id="rId7" Target="../media/image12.svg" Type="http://schemas.openxmlformats.org/officeDocument/2006/relationships/image"/><Relationship Id="rId8" Target="../media/image3.png" Type="http://schemas.openxmlformats.org/officeDocument/2006/relationships/image"/><Relationship Id="rId9" Target="../media/image4.sv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9.png" Type="http://schemas.openxmlformats.org/officeDocument/2006/relationships/image"/><Relationship Id="rId7" Target="../media/image10.svg" Type="http://schemas.openxmlformats.org/officeDocument/2006/relationships/image"/><Relationship Id="rId8" Target="../media/image11.png" Type="http://schemas.openxmlformats.org/officeDocument/2006/relationships/image"/><Relationship Id="rId9" Target="../media/image12.sv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5.svg" Type="http://schemas.openxmlformats.org/officeDocument/2006/relationships/image"/><Relationship Id="rId2" Target="../media/image9.png" Type="http://schemas.openxmlformats.org/officeDocument/2006/relationships/image"/><Relationship Id="rId3" Target="../media/image10.sv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 Id="rId8" Target="../media/image13.png" Type="http://schemas.openxmlformats.org/officeDocument/2006/relationships/image"/><Relationship Id="rId9" Target="../media/image14.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3.png" Type="http://schemas.openxmlformats.org/officeDocument/2006/relationships/image"/><Relationship Id="rId11" Target="../media/image4.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9.png" Type="http://schemas.openxmlformats.org/officeDocument/2006/relationships/image"/><Relationship Id="rId7" Target="../media/image10.svg" Type="http://schemas.openxmlformats.org/officeDocument/2006/relationships/image"/><Relationship Id="rId8" Target="../media/image11.png" Type="http://schemas.openxmlformats.org/officeDocument/2006/relationships/image"/><Relationship Id="rId9" Target="../media/image12.sv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11.png" Type="http://schemas.openxmlformats.org/officeDocument/2006/relationships/image"/><Relationship Id="rId7" Target="../media/image12.svg" Type="http://schemas.openxmlformats.org/officeDocument/2006/relationships/image"/><Relationship Id="rId8" Target="../media/image3.png" Type="http://schemas.openxmlformats.org/officeDocument/2006/relationships/image"/><Relationship Id="rId9" Target="../media/image4.sv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6.png" Type="http://schemas.openxmlformats.org/officeDocument/2006/relationships/image"/><Relationship Id="rId11" Target="../media/image17.png" Type="http://schemas.openxmlformats.org/officeDocument/2006/relationships/image"/><Relationship Id="rId12" Target="../media/image18.svg" Type="http://schemas.openxmlformats.org/officeDocument/2006/relationships/image"/><Relationship Id="rId2" Target="../media/image14.png" Type="http://schemas.openxmlformats.org/officeDocument/2006/relationships/image"/><Relationship Id="rId3" Target="../media/image15.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11.png" Type="http://schemas.openxmlformats.org/officeDocument/2006/relationships/image"/><Relationship Id="rId7" Target="../media/image12.svg" Type="http://schemas.openxmlformats.org/officeDocument/2006/relationships/image"/><Relationship Id="rId8" Target="../media/image3.png" Type="http://schemas.openxmlformats.org/officeDocument/2006/relationships/image"/><Relationship Id="rId9" Target="../media/image4.sv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1.png" Type="http://schemas.openxmlformats.org/officeDocument/2006/relationships/image"/><Relationship Id="rId11" Target="../media/image22.png" Type="http://schemas.openxmlformats.org/officeDocument/2006/relationships/image"/><Relationship Id="rId2" Target="../media/image19.png" Type="http://schemas.openxmlformats.org/officeDocument/2006/relationships/image"/><Relationship Id="rId3" Target="../media/image20.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17.png" Type="http://schemas.openxmlformats.org/officeDocument/2006/relationships/image"/><Relationship Id="rId7" Target="../media/image18.svg" Type="http://schemas.openxmlformats.org/officeDocument/2006/relationships/image"/><Relationship Id="rId8" Target="../media/image3.png" Type="http://schemas.openxmlformats.org/officeDocument/2006/relationships/image"/><Relationship Id="rId9" Target="../media/image4.sv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 Id="rId3" Target="../media/image24.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9.png" Type="http://schemas.openxmlformats.org/officeDocument/2006/relationships/image"/><Relationship Id="rId7" Target="../media/image10.svg" Type="http://schemas.openxmlformats.org/officeDocument/2006/relationships/image"/><Relationship Id="rId8" Target="../media/image11.png" Type="http://schemas.openxmlformats.org/officeDocument/2006/relationships/image"/><Relationship Id="rId9" Target="../media/image12.sv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11.png" Type="http://schemas.openxmlformats.org/officeDocument/2006/relationships/image"/><Relationship Id="rId7" Target="../media/image12.svg" Type="http://schemas.openxmlformats.org/officeDocument/2006/relationships/image"/><Relationship Id="rId8" Target="../media/image25.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18072B"/>
        </a:solidFill>
      </p:bgPr>
    </p:bg>
    <p:spTree>
      <p:nvGrpSpPr>
        <p:cNvPr id="1" name=""/>
        <p:cNvGrpSpPr/>
        <p:nvPr/>
      </p:nvGrpSpPr>
      <p:grpSpPr>
        <a:xfrm>
          <a:off x="0" y="0"/>
          <a:ext cx="0" cy="0"/>
          <a:chOff x="0" y="0"/>
          <a:chExt cx="0" cy="0"/>
        </a:xfrm>
      </p:grpSpPr>
      <p:sp>
        <p:nvSpPr>
          <p:cNvPr name="Freeform 2" id="2"/>
          <p:cNvSpPr/>
          <p:nvPr/>
        </p:nvSpPr>
        <p:spPr>
          <a:xfrm flipH="false" flipV="false" rot="0">
            <a:off x="11013827" y="-248630"/>
            <a:ext cx="8681329" cy="10784260"/>
          </a:xfrm>
          <a:custGeom>
            <a:avLst/>
            <a:gdLst/>
            <a:ahLst/>
            <a:cxnLst/>
            <a:rect r="r" b="b" t="t" l="l"/>
            <a:pathLst>
              <a:path h="10784260" w="8681329">
                <a:moveTo>
                  <a:pt x="0" y="0"/>
                </a:moveTo>
                <a:lnTo>
                  <a:pt x="8681329" y="0"/>
                </a:lnTo>
                <a:lnTo>
                  <a:pt x="8681329" y="10784260"/>
                </a:lnTo>
                <a:lnTo>
                  <a:pt x="0" y="1078426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741687" y="3938012"/>
            <a:ext cx="15019456" cy="1193800"/>
          </a:xfrm>
          <a:prstGeom prst="rect">
            <a:avLst/>
          </a:prstGeom>
        </p:spPr>
        <p:txBody>
          <a:bodyPr anchor="t" rtlCol="false" tIns="0" lIns="0" bIns="0" rIns="0">
            <a:spAutoFit/>
          </a:bodyPr>
          <a:lstStyle/>
          <a:p>
            <a:pPr algn="just">
              <a:lnSpc>
                <a:spcPts val="4399"/>
              </a:lnSpc>
            </a:pPr>
            <a:r>
              <a:rPr lang="en-US" sz="3999" spc="611">
                <a:solidFill>
                  <a:srgbClr val="FFFFFF"/>
                </a:solidFill>
                <a:latin typeface="Kollektif Bold"/>
              </a:rPr>
              <a:t>HOME CREDIT DEFAULT RISK</a:t>
            </a:r>
          </a:p>
          <a:p>
            <a:pPr algn="just">
              <a:lnSpc>
                <a:spcPts val="4399"/>
              </a:lnSpc>
            </a:pPr>
          </a:p>
        </p:txBody>
      </p:sp>
      <p:sp>
        <p:nvSpPr>
          <p:cNvPr name="TextBox 4" id="4"/>
          <p:cNvSpPr txBox="true"/>
          <p:nvPr/>
        </p:nvSpPr>
        <p:spPr>
          <a:xfrm rot="0">
            <a:off x="741687" y="4668761"/>
            <a:ext cx="13695775" cy="1431925"/>
          </a:xfrm>
          <a:prstGeom prst="rect">
            <a:avLst/>
          </a:prstGeom>
        </p:spPr>
        <p:txBody>
          <a:bodyPr anchor="t" rtlCol="false" tIns="0" lIns="0" bIns="0" rIns="0">
            <a:spAutoFit/>
          </a:bodyPr>
          <a:lstStyle/>
          <a:p>
            <a:pPr>
              <a:lnSpc>
                <a:spcPts val="10999"/>
              </a:lnSpc>
            </a:pPr>
            <a:r>
              <a:rPr lang="en-US" sz="9999" spc="1069">
                <a:solidFill>
                  <a:srgbClr val="FFFFFF"/>
                </a:solidFill>
                <a:latin typeface="Public Sans Bold"/>
              </a:rPr>
              <a:t>PRESENTATION</a:t>
            </a:r>
          </a:p>
        </p:txBody>
      </p:sp>
      <p:sp>
        <p:nvSpPr>
          <p:cNvPr name="TextBox 5" id="5"/>
          <p:cNvSpPr txBox="true"/>
          <p:nvPr/>
        </p:nvSpPr>
        <p:spPr>
          <a:xfrm rot="0">
            <a:off x="1028700" y="7635237"/>
            <a:ext cx="8831369" cy="746125"/>
          </a:xfrm>
          <a:prstGeom prst="rect">
            <a:avLst/>
          </a:prstGeom>
        </p:spPr>
        <p:txBody>
          <a:bodyPr anchor="t" rtlCol="false" tIns="0" lIns="0" bIns="0" rIns="0">
            <a:spAutoFit/>
          </a:bodyPr>
          <a:lstStyle/>
          <a:p>
            <a:pPr>
              <a:lnSpc>
                <a:spcPts val="2750"/>
              </a:lnSpc>
            </a:pPr>
            <a:r>
              <a:rPr lang="en-US" sz="2500" spc="212">
                <a:solidFill>
                  <a:srgbClr val="FFFFFF"/>
                </a:solidFill>
                <a:latin typeface="Kollektif Bold"/>
              </a:rPr>
              <a:t>Jade Gosar, Karson Eilers, Paula Stefani</a:t>
            </a:r>
          </a:p>
          <a:p>
            <a:pPr>
              <a:lnSpc>
                <a:spcPts val="2750"/>
              </a:lnSpc>
            </a:pPr>
          </a:p>
        </p:txBody>
      </p:sp>
      <p:sp>
        <p:nvSpPr>
          <p:cNvPr name="Freeform 6" id="6"/>
          <p:cNvSpPr/>
          <p:nvPr/>
        </p:nvSpPr>
        <p:spPr>
          <a:xfrm flipH="false" flipV="false" rot="0">
            <a:off x="-972097" y="6909046"/>
            <a:ext cx="12832964" cy="303325"/>
          </a:xfrm>
          <a:custGeom>
            <a:avLst/>
            <a:gdLst/>
            <a:ahLst/>
            <a:cxnLst/>
            <a:rect r="r" b="b" t="t" l="l"/>
            <a:pathLst>
              <a:path h="303325" w="12832964">
                <a:moveTo>
                  <a:pt x="0" y="0"/>
                </a:moveTo>
                <a:lnTo>
                  <a:pt x="12832964" y="0"/>
                </a:lnTo>
                <a:lnTo>
                  <a:pt x="12832964" y="303325"/>
                </a:lnTo>
                <a:lnTo>
                  <a:pt x="0" y="30332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7" id="7"/>
          <p:cNvSpPr txBox="true"/>
          <p:nvPr/>
        </p:nvSpPr>
        <p:spPr>
          <a:xfrm rot="0">
            <a:off x="1163800" y="8467088"/>
            <a:ext cx="4280584" cy="361315"/>
          </a:xfrm>
          <a:prstGeom prst="rect">
            <a:avLst/>
          </a:prstGeom>
        </p:spPr>
        <p:txBody>
          <a:bodyPr anchor="t" rtlCol="false" tIns="0" lIns="0" bIns="0" rIns="0">
            <a:spAutoFit/>
          </a:bodyPr>
          <a:lstStyle/>
          <a:p>
            <a:pPr>
              <a:lnSpc>
                <a:spcPts val="2419"/>
              </a:lnSpc>
            </a:pPr>
            <a:r>
              <a:rPr lang="en-US" sz="2199" spc="312">
                <a:solidFill>
                  <a:srgbClr val="FFFFFF"/>
                </a:solidFill>
                <a:latin typeface="Kollektif Bold"/>
              </a:rPr>
              <a:t>AUGUST 2023</a:t>
            </a:r>
          </a:p>
        </p:txBody>
      </p:sp>
      <p:sp>
        <p:nvSpPr>
          <p:cNvPr name="Freeform 8" id="8"/>
          <p:cNvSpPr/>
          <p:nvPr/>
        </p:nvSpPr>
        <p:spPr>
          <a:xfrm flipH="false" flipV="false" rot="0">
            <a:off x="1207806" y="1028700"/>
            <a:ext cx="300896" cy="300896"/>
          </a:xfrm>
          <a:custGeom>
            <a:avLst/>
            <a:gdLst/>
            <a:ahLst/>
            <a:cxnLst/>
            <a:rect r="r" b="b" t="t" l="l"/>
            <a:pathLst>
              <a:path h="300896" w="300896">
                <a:moveTo>
                  <a:pt x="0" y="0"/>
                </a:moveTo>
                <a:lnTo>
                  <a:pt x="300895" y="0"/>
                </a:lnTo>
                <a:lnTo>
                  <a:pt x="300895" y="300896"/>
                </a:lnTo>
                <a:lnTo>
                  <a:pt x="0" y="30089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9" id="9"/>
          <p:cNvSpPr txBox="true"/>
          <p:nvPr/>
        </p:nvSpPr>
        <p:spPr>
          <a:xfrm rot="0">
            <a:off x="1683826" y="1054053"/>
            <a:ext cx="3032398" cy="269240"/>
          </a:xfrm>
          <a:prstGeom prst="rect">
            <a:avLst/>
          </a:prstGeom>
        </p:spPr>
        <p:txBody>
          <a:bodyPr anchor="t" rtlCol="false" tIns="0" lIns="0" bIns="0" rIns="0">
            <a:spAutoFit/>
          </a:bodyPr>
          <a:lstStyle/>
          <a:p>
            <a:pPr>
              <a:lnSpc>
                <a:spcPts val="1869"/>
              </a:lnSpc>
            </a:pPr>
            <a:r>
              <a:rPr lang="en-US" sz="1699" spc="67">
                <a:solidFill>
                  <a:srgbClr val="FFFFFF"/>
                </a:solidFill>
                <a:latin typeface="Kollektif Bold"/>
              </a:rPr>
              <a:t>GROUP 8</a:t>
            </a:r>
          </a:p>
        </p:txBody>
      </p:sp>
      <p:sp>
        <p:nvSpPr>
          <p:cNvPr name="Freeform 10" id="10"/>
          <p:cNvSpPr/>
          <p:nvPr/>
        </p:nvSpPr>
        <p:spPr>
          <a:xfrm flipH="false" flipV="false" rot="0">
            <a:off x="-2695249" y="1536588"/>
            <a:ext cx="6873872" cy="162473"/>
          </a:xfrm>
          <a:custGeom>
            <a:avLst/>
            <a:gdLst/>
            <a:ahLst/>
            <a:cxnLst/>
            <a:rect r="r" b="b" t="t" l="l"/>
            <a:pathLst>
              <a:path h="162473" w="6873872">
                <a:moveTo>
                  <a:pt x="0" y="0"/>
                </a:moveTo>
                <a:lnTo>
                  <a:pt x="6873872" y="0"/>
                </a:lnTo>
                <a:lnTo>
                  <a:pt x="6873872" y="162474"/>
                </a:lnTo>
                <a:lnTo>
                  <a:pt x="0" y="16247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9836626" y="-78021"/>
            <a:ext cx="8451374" cy="10814678"/>
            <a:chOff x="0" y="0"/>
            <a:chExt cx="2225876" cy="2848310"/>
          </a:xfrm>
        </p:grpSpPr>
        <p:sp>
          <p:nvSpPr>
            <p:cNvPr name="Freeform 3" id="3"/>
            <p:cNvSpPr/>
            <p:nvPr/>
          </p:nvSpPr>
          <p:spPr>
            <a:xfrm flipH="false" flipV="false" rot="0">
              <a:off x="0" y="0"/>
              <a:ext cx="2225876" cy="2848310"/>
            </a:xfrm>
            <a:custGeom>
              <a:avLst/>
              <a:gdLst/>
              <a:ahLst/>
              <a:cxnLst/>
              <a:rect r="r" b="b" t="t" l="l"/>
              <a:pathLst>
                <a:path h="2848310" w="2225876">
                  <a:moveTo>
                    <a:pt x="0" y="0"/>
                  </a:moveTo>
                  <a:lnTo>
                    <a:pt x="2225876" y="0"/>
                  </a:lnTo>
                  <a:lnTo>
                    <a:pt x="2225876" y="2848310"/>
                  </a:lnTo>
                  <a:lnTo>
                    <a:pt x="0" y="2848310"/>
                  </a:lnTo>
                  <a:close/>
                </a:path>
              </a:pathLst>
            </a:custGeom>
            <a:solidFill>
              <a:srgbClr val="28094B"/>
            </a:solidFill>
          </p:spPr>
        </p:sp>
        <p:sp>
          <p:nvSpPr>
            <p:cNvPr name="TextBox 4" id="4"/>
            <p:cNvSpPr txBox="true"/>
            <p:nvPr/>
          </p:nvSpPr>
          <p:spPr>
            <a:xfrm>
              <a:off x="0" y="-66675"/>
              <a:ext cx="812800" cy="879475"/>
            </a:xfrm>
            <a:prstGeom prst="rect">
              <a:avLst/>
            </a:prstGeom>
          </p:spPr>
          <p:txBody>
            <a:bodyPr anchor="ctr" rtlCol="false" tIns="50800" lIns="50800" bIns="50800" rIns="50800"/>
            <a:lstStyle/>
            <a:p>
              <a:pPr algn="l" marL="0" indent="0" lvl="0">
                <a:lnSpc>
                  <a:spcPts val="4200"/>
                </a:lnSpc>
                <a:spcBef>
                  <a:spcPct val="0"/>
                </a:spcBef>
              </a:pPr>
            </a:p>
          </p:txBody>
        </p:sp>
      </p:grpSp>
      <p:sp>
        <p:nvSpPr>
          <p:cNvPr name="Freeform 5" id="5"/>
          <p:cNvSpPr/>
          <p:nvPr/>
        </p:nvSpPr>
        <p:spPr>
          <a:xfrm flipH="false" flipV="false" rot="0">
            <a:off x="17192315" y="612415"/>
            <a:ext cx="559181" cy="296366"/>
          </a:xfrm>
          <a:custGeom>
            <a:avLst/>
            <a:gdLst/>
            <a:ahLst/>
            <a:cxnLst/>
            <a:rect r="r" b="b" t="t" l="l"/>
            <a:pathLst>
              <a:path h="296366" w="559181">
                <a:moveTo>
                  <a:pt x="0" y="0"/>
                </a:moveTo>
                <a:lnTo>
                  <a:pt x="559182" y="0"/>
                </a:lnTo>
                <a:lnTo>
                  <a:pt x="559182" y="296366"/>
                </a:lnTo>
                <a:lnTo>
                  <a:pt x="0" y="2963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059746" y="760598"/>
            <a:ext cx="300896" cy="300896"/>
          </a:xfrm>
          <a:custGeom>
            <a:avLst/>
            <a:gdLst/>
            <a:ahLst/>
            <a:cxnLst/>
            <a:rect r="r" b="b" t="t" l="l"/>
            <a:pathLst>
              <a:path h="300896" w="300896">
                <a:moveTo>
                  <a:pt x="0" y="0"/>
                </a:moveTo>
                <a:lnTo>
                  <a:pt x="300896" y="0"/>
                </a:lnTo>
                <a:lnTo>
                  <a:pt x="300896" y="300895"/>
                </a:lnTo>
                <a:lnTo>
                  <a:pt x="0" y="30089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7" id="7"/>
          <p:cNvSpPr txBox="true"/>
          <p:nvPr/>
        </p:nvSpPr>
        <p:spPr>
          <a:xfrm rot="0">
            <a:off x="1535766" y="785950"/>
            <a:ext cx="3032398" cy="497840"/>
          </a:xfrm>
          <a:prstGeom prst="rect">
            <a:avLst/>
          </a:prstGeom>
        </p:spPr>
        <p:txBody>
          <a:bodyPr anchor="t" rtlCol="false" tIns="0" lIns="0" bIns="0" rIns="0">
            <a:spAutoFit/>
          </a:bodyPr>
          <a:lstStyle/>
          <a:p>
            <a:pPr>
              <a:lnSpc>
                <a:spcPts val="1869"/>
              </a:lnSpc>
            </a:pPr>
            <a:r>
              <a:rPr lang="en-US" sz="1699" spc="67">
                <a:solidFill>
                  <a:srgbClr val="18072B"/>
                </a:solidFill>
                <a:latin typeface="Kollektif Bold"/>
              </a:rPr>
              <a:t>GROUP 8</a:t>
            </a:r>
          </a:p>
          <a:p>
            <a:pPr>
              <a:lnSpc>
                <a:spcPts val="1869"/>
              </a:lnSpc>
            </a:pPr>
          </a:p>
        </p:txBody>
      </p:sp>
      <p:sp>
        <p:nvSpPr>
          <p:cNvPr name="Freeform 8" id="8"/>
          <p:cNvSpPr/>
          <p:nvPr/>
        </p:nvSpPr>
        <p:spPr>
          <a:xfrm flipH="false" flipV="false" rot="0">
            <a:off x="-2843309" y="1268486"/>
            <a:ext cx="6873872" cy="162473"/>
          </a:xfrm>
          <a:custGeom>
            <a:avLst/>
            <a:gdLst/>
            <a:ahLst/>
            <a:cxnLst/>
            <a:rect r="r" b="b" t="t" l="l"/>
            <a:pathLst>
              <a:path h="162473" w="6873872">
                <a:moveTo>
                  <a:pt x="0" y="0"/>
                </a:moveTo>
                <a:lnTo>
                  <a:pt x="6873873" y="0"/>
                </a:lnTo>
                <a:lnTo>
                  <a:pt x="6873873" y="162473"/>
                </a:lnTo>
                <a:lnTo>
                  <a:pt x="0" y="16247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0">
            <a:off x="10392940" y="2015130"/>
            <a:ext cx="959718" cy="959718"/>
          </a:xfrm>
          <a:custGeom>
            <a:avLst/>
            <a:gdLst/>
            <a:ahLst/>
            <a:cxnLst/>
            <a:rect r="r" b="b" t="t" l="l"/>
            <a:pathLst>
              <a:path h="959718" w="959718">
                <a:moveTo>
                  <a:pt x="0" y="0"/>
                </a:moveTo>
                <a:lnTo>
                  <a:pt x="959718" y="0"/>
                </a:lnTo>
                <a:lnTo>
                  <a:pt x="959718" y="959718"/>
                </a:lnTo>
                <a:lnTo>
                  <a:pt x="0" y="95971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0" id="10"/>
          <p:cNvSpPr/>
          <p:nvPr/>
        </p:nvSpPr>
        <p:spPr>
          <a:xfrm flipH="false" flipV="false" rot="0">
            <a:off x="10392940" y="4456765"/>
            <a:ext cx="959718" cy="959718"/>
          </a:xfrm>
          <a:custGeom>
            <a:avLst/>
            <a:gdLst/>
            <a:ahLst/>
            <a:cxnLst/>
            <a:rect r="r" b="b" t="t" l="l"/>
            <a:pathLst>
              <a:path h="959718" w="959718">
                <a:moveTo>
                  <a:pt x="0" y="0"/>
                </a:moveTo>
                <a:lnTo>
                  <a:pt x="959718" y="0"/>
                </a:lnTo>
                <a:lnTo>
                  <a:pt x="959718" y="959718"/>
                </a:lnTo>
                <a:lnTo>
                  <a:pt x="0" y="95971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1" id="11"/>
          <p:cNvSpPr/>
          <p:nvPr/>
        </p:nvSpPr>
        <p:spPr>
          <a:xfrm flipH="false" flipV="false" rot="0">
            <a:off x="10422460" y="7462682"/>
            <a:ext cx="959718" cy="959718"/>
          </a:xfrm>
          <a:custGeom>
            <a:avLst/>
            <a:gdLst/>
            <a:ahLst/>
            <a:cxnLst/>
            <a:rect r="r" b="b" t="t" l="l"/>
            <a:pathLst>
              <a:path h="959718" w="959718">
                <a:moveTo>
                  <a:pt x="0" y="0"/>
                </a:moveTo>
                <a:lnTo>
                  <a:pt x="959719" y="0"/>
                </a:lnTo>
                <a:lnTo>
                  <a:pt x="959719" y="959718"/>
                </a:lnTo>
                <a:lnTo>
                  <a:pt x="0" y="95971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2" id="12"/>
          <p:cNvSpPr/>
          <p:nvPr/>
        </p:nvSpPr>
        <p:spPr>
          <a:xfrm flipH="false" flipV="false" rot="0">
            <a:off x="500209" y="3116282"/>
            <a:ext cx="8796833" cy="6283452"/>
          </a:xfrm>
          <a:custGeom>
            <a:avLst/>
            <a:gdLst/>
            <a:ahLst/>
            <a:cxnLst/>
            <a:rect r="r" b="b" t="t" l="l"/>
            <a:pathLst>
              <a:path h="6283452" w="8796833">
                <a:moveTo>
                  <a:pt x="0" y="0"/>
                </a:moveTo>
                <a:lnTo>
                  <a:pt x="8796833" y="0"/>
                </a:lnTo>
                <a:lnTo>
                  <a:pt x="8796833" y="6283452"/>
                </a:lnTo>
                <a:lnTo>
                  <a:pt x="0" y="6283452"/>
                </a:lnTo>
                <a:lnTo>
                  <a:pt x="0" y="0"/>
                </a:lnTo>
                <a:close/>
              </a:path>
            </a:pathLst>
          </a:custGeom>
          <a:blipFill>
            <a:blip r:embed="rId10"/>
            <a:stretch>
              <a:fillRect l="0" t="0" r="0" b="0"/>
            </a:stretch>
          </a:blipFill>
        </p:spPr>
      </p:sp>
      <p:sp>
        <p:nvSpPr>
          <p:cNvPr name="TextBox 13" id="13"/>
          <p:cNvSpPr txBox="true"/>
          <p:nvPr/>
        </p:nvSpPr>
        <p:spPr>
          <a:xfrm rot="0">
            <a:off x="687046" y="1900830"/>
            <a:ext cx="8609996" cy="869188"/>
          </a:xfrm>
          <a:prstGeom prst="rect">
            <a:avLst/>
          </a:prstGeom>
        </p:spPr>
        <p:txBody>
          <a:bodyPr anchor="t" rtlCol="false" tIns="0" lIns="0" bIns="0" rIns="0">
            <a:spAutoFit/>
          </a:bodyPr>
          <a:lstStyle/>
          <a:p>
            <a:pPr>
              <a:lnSpc>
                <a:spcPts val="6776"/>
              </a:lnSpc>
            </a:pPr>
            <a:r>
              <a:rPr lang="en-US" sz="5600">
                <a:solidFill>
                  <a:srgbClr val="18072B"/>
                </a:solidFill>
                <a:latin typeface="Roboto Bold"/>
              </a:rPr>
              <a:t>Naive Bayes Classification</a:t>
            </a:r>
          </a:p>
        </p:txBody>
      </p:sp>
      <p:sp>
        <p:nvSpPr>
          <p:cNvPr name="TextBox 14" id="14"/>
          <p:cNvSpPr txBox="true"/>
          <p:nvPr/>
        </p:nvSpPr>
        <p:spPr>
          <a:xfrm rot="0">
            <a:off x="11749609" y="1316659"/>
            <a:ext cx="5573661" cy="565785"/>
          </a:xfrm>
          <a:prstGeom prst="rect">
            <a:avLst/>
          </a:prstGeom>
        </p:spPr>
        <p:txBody>
          <a:bodyPr anchor="t" rtlCol="false" tIns="0" lIns="0" bIns="0" rIns="0">
            <a:spAutoFit/>
          </a:bodyPr>
          <a:lstStyle/>
          <a:p>
            <a:pPr>
              <a:lnSpc>
                <a:spcPts val="4620"/>
              </a:lnSpc>
            </a:pPr>
            <a:r>
              <a:rPr lang="en-US" sz="3000">
                <a:solidFill>
                  <a:srgbClr val="FFFFFF"/>
                </a:solidFill>
                <a:latin typeface="Roboto Bold"/>
              </a:rPr>
              <a:t>NB Model 1</a:t>
            </a:r>
          </a:p>
        </p:txBody>
      </p:sp>
      <p:sp>
        <p:nvSpPr>
          <p:cNvPr name="TextBox 15" id="15"/>
          <p:cNvSpPr txBox="true"/>
          <p:nvPr/>
        </p:nvSpPr>
        <p:spPr>
          <a:xfrm rot="0">
            <a:off x="11749609" y="2059007"/>
            <a:ext cx="6538391" cy="1057275"/>
          </a:xfrm>
          <a:prstGeom prst="rect">
            <a:avLst/>
          </a:prstGeom>
        </p:spPr>
        <p:txBody>
          <a:bodyPr anchor="t" rtlCol="false" tIns="0" lIns="0" bIns="0" rIns="0">
            <a:spAutoFit/>
          </a:bodyPr>
          <a:lstStyle/>
          <a:p>
            <a:pPr>
              <a:lnSpc>
                <a:spcPts val="4200"/>
              </a:lnSpc>
            </a:pPr>
            <a:r>
              <a:rPr lang="en-US" sz="3000">
                <a:solidFill>
                  <a:srgbClr val="FFFFFF"/>
                </a:solidFill>
                <a:latin typeface="Glacial Indifference"/>
              </a:rPr>
              <a:t>Creation of baseline NB Model Employed a Laplace estimator of 1.</a:t>
            </a:r>
          </a:p>
        </p:txBody>
      </p:sp>
      <p:sp>
        <p:nvSpPr>
          <p:cNvPr name="TextBox 16" id="16"/>
          <p:cNvSpPr txBox="true"/>
          <p:nvPr/>
        </p:nvSpPr>
        <p:spPr>
          <a:xfrm rot="0">
            <a:off x="10407700" y="2239243"/>
            <a:ext cx="944958" cy="454342"/>
          </a:xfrm>
          <a:prstGeom prst="rect">
            <a:avLst/>
          </a:prstGeom>
        </p:spPr>
        <p:txBody>
          <a:bodyPr anchor="t" rtlCol="false" tIns="0" lIns="0" bIns="0" rIns="0">
            <a:spAutoFit/>
          </a:bodyPr>
          <a:lstStyle/>
          <a:p>
            <a:pPr algn="ctr">
              <a:lnSpc>
                <a:spcPts val="3669"/>
              </a:lnSpc>
              <a:spcBef>
                <a:spcPct val="0"/>
              </a:spcBef>
            </a:pPr>
            <a:r>
              <a:rPr lang="en-US" sz="2620">
                <a:solidFill>
                  <a:srgbClr val="FFFFFF"/>
                </a:solidFill>
                <a:latin typeface="Roboto Bold"/>
              </a:rPr>
              <a:t>01</a:t>
            </a:r>
          </a:p>
        </p:txBody>
      </p:sp>
      <p:sp>
        <p:nvSpPr>
          <p:cNvPr name="TextBox 17" id="17"/>
          <p:cNvSpPr txBox="true"/>
          <p:nvPr/>
        </p:nvSpPr>
        <p:spPr>
          <a:xfrm rot="0">
            <a:off x="11749609" y="3758294"/>
            <a:ext cx="5573661" cy="565785"/>
          </a:xfrm>
          <a:prstGeom prst="rect">
            <a:avLst/>
          </a:prstGeom>
        </p:spPr>
        <p:txBody>
          <a:bodyPr anchor="t" rtlCol="false" tIns="0" lIns="0" bIns="0" rIns="0">
            <a:spAutoFit/>
          </a:bodyPr>
          <a:lstStyle/>
          <a:p>
            <a:pPr algn="l" marL="0" indent="0" lvl="1">
              <a:lnSpc>
                <a:spcPts val="4620"/>
              </a:lnSpc>
              <a:spcBef>
                <a:spcPct val="0"/>
              </a:spcBef>
            </a:pPr>
            <a:r>
              <a:rPr lang="en-US" sz="3000" strike="noStrike" u="none">
                <a:solidFill>
                  <a:srgbClr val="FFFFFF"/>
                </a:solidFill>
                <a:latin typeface="Roboto Bold"/>
              </a:rPr>
              <a:t>NB Model 2</a:t>
            </a:r>
          </a:p>
        </p:txBody>
      </p:sp>
      <p:sp>
        <p:nvSpPr>
          <p:cNvPr name="TextBox 18" id="18"/>
          <p:cNvSpPr txBox="true"/>
          <p:nvPr/>
        </p:nvSpPr>
        <p:spPr>
          <a:xfrm rot="0">
            <a:off x="11749609" y="4500643"/>
            <a:ext cx="5987128" cy="1590675"/>
          </a:xfrm>
          <a:prstGeom prst="rect">
            <a:avLst/>
          </a:prstGeom>
        </p:spPr>
        <p:txBody>
          <a:bodyPr anchor="t" rtlCol="false" tIns="0" lIns="0" bIns="0" rIns="0">
            <a:spAutoFit/>
          </a:bodyPr>
          <a:lstStyle/>
          <a:p>
            <a:pPr algn="l" marL="0" indent="0" lvl="0">
              <a:lnSpc>
                <a:spcPts val="4200"/>
              </a:lnSpc>
              <a:spcBef>
                <a:spcPct val="0"/>
              </a:spcBef>
            </a:pPr>
            <a:r>
              <a:rPr lang="en-US" sz="3000" strike="noStrike" u="none">
                <a:solidFill>
                  <a:srgbClr val="FFFFFF"/>
                </a:solidFill>
                <a:latin typeface="Glacial Indifference"/>
              </a:rPr>
              <a:t>Use the naive Bayes method in caret with cross-validation and several different tuning  approaches.</a:t>
            </a:r>
          </a:p>
        </p:txBody>
      </p:sp>
      <p:sp>
        <p:nvSpPr>
          <p:cNvPr name="TextBox 19" id="19"/>
          <p:cNvSpPr txBox="true"/>
          <p:nvPr/>
        </p:nvSpPr>
        <p:spPr>
          <a:xfrm rot="0">
            <a:off x="10407700" y="4680878"/>
            <a:ext cx="944958" cy="454342"/>
          </a:xfrm>
          <a:prstGeom prst="rect">
            <a:avLst/>
          </a:prstGeom>
        </p:spPr>
        <p:txBody>
          <a:bodyPr anchor="t" rtlCol="false" tIns="0" lIns="0" bIns="0" rIns="0">
            <a:spAutoFit/>
          </a:bodyPr>
          <a:lstStyle/>
          <a:p>
            <a:pPr algn="ctr">
              <a:lnSpc>
                <a:spcPts val="3669"/>
              </a:lnSpc>
              <a:spcBef>
                <a:spcPct val="0"/>
              </a:spcBef>
            </a:pPr>
            <a:r>
              <a:rPr lang="en-US" sz="2620">
                <a:solidFill>
                  <a:srgbClr val="FFFFFF"/>
                </a:solidFill>
                <a:latin typeface="Roboto Bold"/>
              </a:rPr>
              <a:t>02</a:t>
            </a:r>
          </a:p>
        </p:txBody>
      </p:sp>
      <p:sp>
        <p:nvSpPr>
          <p:cNvPr name="TextBox 20" id="20"/>
          <p:cNvSpPr txBox="true"/>
          <p:nvPr/>
        </p:nvSpPr>
        <p:spPr>
          <a:xfrm rot="0">
            <a:off x="11779129" y="6764211"/>
            <a:ext cx="5573661" cy="565785"/>
          </a:xfrm>
          <a:prstGeom prst="rect">
            <a:avLst/>
          </a:prstGeom>
        </p:spPr>
        <p:txBody>
          <a:bodyPr anchor="t" rtlCol="false" tIns="0" lIns="0" bIns="0" rIns="0">
            <a:spAutoFit/>
          </a:bodyPr>
          <a:lstStyle/>
          <a:p>
            <a:pPr algn="l" marL="0" indent="0" lvl="1">
              <a:lnSpc>
                <a:spcPts val="4620"/>
              </a:lnSpc>
              <a:spcBef>
                <a:spcPct val="0"/>
              </a:spcBef>
            </a:pPr>
            <a:r>
              <a:rPr lang="en-US" sz="3000" strike="noStrike" u="none">
                <a:solidFill>
                  <a:srgbClr val="FFFFFF"/>
                </a:solidFill>
                <a:latin typeface="Roboto Bold"/>
              </a:rPr>
              <a:t>NB Model 3</a:t>
            </a:r>
          </a:p>
        </p:txBody>
      </p:sp>
      <p:sp>
        <p:nvSpPr>
          <p:cNvPr name="TextBox 21" id="21"/>
          <p:cNvSpPr txBox="true"/>
          <p:nvPr/>
        </p:nvSpPr>
        <p:spPr>
          <a:xfrm rot="0">
            <a:off x="10437221" y="7686795"/>
            <a:ext cx="944958" cy="454342"/>
          </a:xfrm>
          <a:prstGeom prst="rect">
            <a:avLst/>
          </a:prstGeom>
        </p:spPr>
        <p:txBody>
          <a:bodyPr anchor="t" rtlCol="false" tIns="0" lIns="0" bIns="0" rIns="0">
            <a:spAutoFit/>
          </a:bodyPr>
          <a:lstStyle/>
          <a:p>
            <a:pPr algn="ctr">
              <a:lnSpc>
                <a:spcPts val="3669"/>
              </a:lnSpc>
              <a:spcBef>
                <a:spcPct val="0"/>
              </a:spcBef>
            </a:pPr>
            <a:r>
              <a:rPr lang="en-US" sz="2620">
                <a:solidFill>
                  <a:srgbClr val="FFFFFF"/>
                </a:solidFill>
                <a:latin typeface="Roboto Bold"/>
              </a:rPr>
              <a:t>03</a:t>
            </a:r>
          </a:p>
        </p:txBody>
      </p:sp>
      <p:sp>
        <p:nvSpPr>
          <p:cNvPr name="TextBox 22" id="22"/>
          <p:cNvSpPr txBox="true"/>
          <p:nvPr/>
        </p:nvSpPr>
        <p:spPr>
          <a:xfrm rot="0">
            <a:off x="11749609" y="7593725"/>
            <a:ext cx="5987128" cy="1590675"/>
          </a:xfrm>
          <a:prstGeom prst="rect">
            <a:avLst/>
          </a:prstGeom>
        </p:spPr>
        <p:txBody>
          <a:bodyPr anchor="t" rtlCol="false" tIns="0" lIns="0" bIns="0" rIns="0">
            <a:spAutoFit/>
          </a:bodyPr>
          <a:lstStyle/>
          <a:p>
            <a:pPr algn="l" marL="0" indent="0" lvl="0">
              <a:lnSpc>
                <a:spcPts val="4200"/>
              </a:lnSpc>
              <a:spcBef>
                <a:spcPct val="0"/>
              </a:spcBef>
            </a:pPr>
            <a:r>
              <a:rPr lang="en-US" sz="3000">
                <a:solidFill>
                  <a:srgbClr val="FFFFFF"/>
                </a:solidFill>
                <a:latin typeface="Glacial Indifference"/>
              </a:rPr>
              <a:t>This final NB model will apply the parameters of model 2 to an upsampled training dataset.</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7192315" y="612415"/>
            <a:ext cx="559181" cy="296366"/>
          </a:xfrm>
          <a:custGeom>
            <a:avLst/>
            <a:gdLst/>
            <a:ahLst/>
            <a:cxnLst/>
            <a:rect r="r" b="b" t="t" l="l"/>
            <a:pathLst>
              <a:path h="296366" w="559181">
                <a:moveTo>
                  <a:pt x="0" y="0"/>
                </a:moveTo>
                <a:lnTo>
                  <a:pt x="559182" y="0"/>
                </a:lnTo>
                <a:lnTo>
                  <a:pt x="559182" y="296366"/>
                </a:lnTo>
                <a:lnTo>
                  <a:pt x="0" y="2963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0" y="0"/>
            <a:ext cx="9550243" cy="10814678"/>
            <a:chOff x="0" y="0"/>
            <a:chExt cx="2515290" cy="2848310"/>
          </a:xfrm>
        </p:grpSpPr>
        <p:sp>
          <p:nvSpPr>
            <p:cNvPr name="Freeform 4" id="4"/>
            <p:cNvSpPr/>
            <p:nvPr/>
          </p:nvSpPr>
          <p:spPr>
            <a:xfrm flipH="false" flipV="false" rot="0">
              <a:off x="0" y="0"/>
              <a:ext cx="2515290" cy="2848310"/>
            </a:xfrm>
            <a:custGeom>
              <a:avLst/>
              <a:gdLst/>
              <a:ahLst/>
              <a:cxnLst/>
              <a:rect r="r" b="b" t="t" l="l"/>
              <a:pathLst>
                <a:path h="2848310" w="2515290">
                  <a:moveTo>
                    <a:pt x="0" y="0"/>
                  </a:moveTo>
                  <a:lnTo>
                    <a:pt x="2515290" y="0"/>
                  </a:lnTo>
                  <a:lnTo>
                    <a:pt x="2515290" y="2848310"/>
                  </a:lnTo>
                  <a:lnTo>
                    <a:pt x="0" y="2848310"/>
                  </a:lnTo>
                  <a:close/>
                </a:path>
              </a:pathLst>
            </a:custGeom>
            <a:solidFill>
              <a:srgbClr val="28094B"/>
            </a:solidFill>
          </p:spPr>
        </p:sp>
        <p:sp>
          <p:nvSpPr>
            <p:cNvPr name="TextBox 5" id="5"/>
            <p:cNvSpPr txBox="true"/>
            <p:nvPr/>
          </p:nvSpPr>
          <p:spPr>
            <a:xfrm>
              <a:off x="0" y="-66675"/>
              <a:ext cx="812800" cy="879475"/>
            </a:xfrm>
            <a:prstGeom prst="rect">
              <a:avLst/>
            </a:prstGeom>
          </p:spPr>
          <p:txBody>
            <a:bodyPr anchor="ctr" rtlCol="false" tIns="50800" lIns="50800" bIns="50800" rIns="50800"/>
            <a:lstStyle/>
            <a:p>
              <a:pPr algn="l" marL="0" indent="0" lvl="0">
                <a:lnSpc>
                  <a:spcPts val="4200"/>
                </a:lnSpc>
                <a:spcBef>
                  <a:spcPct val="0"/>
                </a:spcBef>
              </a:pPr>
            </a:p>
          </p:txBody>
        </p:sp>
      </p:grpSp>
      <p:sp>
        <p:nvSpPr>
          <p:cNvPr name="Freeform 6" id="6"/>
          <p:cNvSpPr/>
          <p:nvPr/>
        </p:nvSpPr>
        <p:spPr>
          <a:xfrm flipH="false" flipV="false" rot="0">
            <a:off x="1059746" y="760598"/>
            <a:ext cx="300896" cy="300896"/>
          </a:xfrm>
          <a:custGeom>
            <a:avLst/>
            <a:gdLst/>
            <a:ahLst/>
            <a:cxnLst/>
            <a:rect r="r" b="b" t="t" l="l"/>
            <a:pathLst>
              <a:path h="300896" w="300896">
                <a:moveTo>
                  <a:pt x="0" y="0"/>
                </a:moveTo>
                <a:lnTo>
                  <a:pt x="300896" y="0"/>
                </a:lnTo>
                <a:lnTo>
                  <a:pt x="300896" y="300895"/>
                </a:lnTo>
                <a:lnTo>
                  <a:pt x="0" y="30089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7" id="7"/>
          <p:cNvSpPr txBox="true"/>
          <p:nvPr/>
        </p:nvSpPr>
        <p:spPr>
          <a:xfrm rot="0">
            <a:off x="1535766" y="785950"/>
            <a:ext cx="3032398" cy="497840"/>
          </a:xfrm>
          <a:prstGeom prst="rect">
            <a:avLst/>
          </a:prstGeom>
        </p:spPr>
        <p:txBody>
          <a:bodyPr anchor="t" rtlCol="false" tIns="0" lIns="0" bIns="0" rIns="0">
            <a:spAutoFit/>
          </a:bodyPr>
          <a:lstStyle/>
          <a:p>
            <a:pPr>
              <a:lnSpc>
                <a:spcPts val="1869"/>
              </a:lnSpc>
            </a:pPr>
            <a:r>
              <a:rPr lang="en-US" sz="1699" spc="67">
                <a:solidFill>
                  <a:srgbClr val="FFFFFF"/>
                </a:solidFill>
                <a:latin typeface="Kollektif Bold"/>
              </a:rPr>
              <a:t>GROUP 8</a:t>
            </a:r>
          </a:p>
          <a:p>
            <a:pPr>
              <a:lnSpc>
                <a:spcPts val="1869"/>
              </a:lnSpc>
            </a:pPr>
          </a:p>
        </p:txBody>
      </p:sp>
      <p:sp>
        <p:nvSpPr>
          <p:cNvPr name="Freeform 8" id="8"/>
          <p:cNvSpPr/>
          <p:nvPr/>
        </p:nvSpPr>
        <p:spPr>
          <a:xfrm flipH="false" flipV="false" rot="0">
            <a:off x="-2843309" y="1268486"/>
            <a:ext cx="6873872" cy="162473"/>
          </a:xfrm>
          <a:custGeom>
            <a:avLst/>
            <a:gdLst/>
            <a:ahLst/>
            <a:cxnLst/>
            <a:rect r="r" b="b" t="t" l="l"/>
            <a:pathLst>
              <a:path h="162473" w="6873872">
                <a:moveTo>
                  <a:pt x="0" y="0"/>
                </a:moveTo>
                <a:lnTo>
                  <a:pt x="6873873" y="0"/>
                </a:lnTo>
                <a:lnTo>
                  <a:pt x="6873873" y="162473"/>
                </a:lnTo>
                <a:lnTo>
                  <a:pt x="0" y="16247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0">
            <a:off x="10210014" y="1764349"/>
            <a:ext cx="7261892" cy="7285981"/>
          </a:xfrm>
          <a:custGeom>
            <a:avLst/>
            <a:gdLst/>
            <a:ahLst/>
            <a:cxnLst/>
            <a:rect r="r" b="b" t="t" l="l"/>
            <a:pathLst>
              <a:path h="7285981" w="7261892">
                <a:moveTo>
                  <a:pt x="0" y="0"/>
                </a:moveTo>
                <a:lnTo>
                  <a:pt x="7261892" y="0"/>
                </a:lnTo>
                <a:lnTo>
                  <a:pt x="7261892" y="7285981"/>
                </a:lnTo>
                <a:lnTo>
                  <a:pt x="0" y="7285981"/>
                </a:lnTo>
                <a:lnTo>
                  <a:pt x="0" y="0"/>
                </a:lnTo>
                <a:close/>
              </a:path>
            </a:pathLst>
          </a:custGeom>
          <a:blipFill>
            <a:blip r:embed="rId8"/>
            <a:stretch>
              <a:fillRect l="0" t="0" r="-40464" b="0"/>
            </a:stretch>
          </a:blipFill>
        </p:spPr>
      </p:sp>
      <p:sp>
        <p:nvSpPr>
          <p:cNvPr name="TextBox 10" id="10"/>
          <p:cNvSpPr txBox="true"/>
          <p:nvPr/>
        </p:nvSpPr>
        <p:spPr>
          <a:xfrm rot="0">
            <a:off x="1535766" y="2003577"/>
            <a:ext cx="6605617" cy="2308860"/>
          </a:xfrm>
          <a:prstGeom prst="rect">
            <a:avLst/>
          </a:prstGeom>
        </p:spPr>
        <p:txBody>
          <a:bodyPr anchor="t" rtlCol="false" tIns="0" lIns="0" bIns="0" rIns="0">
            <a:spAutoFit/>
          </a:bodyPr>
          <a:lstStyle/>
          <a:p>
            <a:pPr>
              <a:lnSpc>
                <a:spcPts val="9240"/>
              </a:lnSpc>
            </a:pPr>
            <a:r>
              <a:rPr lang="en-US" sz="6600">
                <a:solidFill>
                  <a:srgbClr val="FFFFFF"/>
                </a:solidFill>
                <a:latin typeface="Roboto Bold"/>
              </a:rPr>
              <a:t>Random Forest &amp; Decision Tree</a:t>
            </a:r>
          </a:p>
        </p:txBody>
      </p:sp>
      <p:sp>
        <p:nvSpPr>
          <p:cNvPr name="TextBox 11" id="11"/>
          <p:cNvSpPr txBox="true"/>
          <p:nvPr/>
        </p:nvSpPr>
        <p:spPr>
          <a:xfrm rot="0">
            <a:off x="1535766" y="4467225"/>
            <a:ext cx="6399984" cy="4791075"/>
          </a:xfrm>
          <a:prstGeom prst="rect">
            <a:avLst/>
          </a:prstGeom>
        </p:spPr>
        <p:txBody>
          <a:bodyPr anchor="t" rtlCol="false" tIns="0" lIns="0" bIns="0" rIns="0">
            <a:spAutoFit/>
          </a:bodyPr>
          <a:lstStyle/>
          <a:p>
            <a:pPr algn="l" marL="0" indent="0" lvl="0">
              <a:lnSpc>
                <a:spcPts val="4200"/>
              </a:lnSpc>
              <a:spcBef>
                <a:spcPct val="0"/>
              </a:spcBef>
            </a:pPr>
            <a:r>
              <a:rPr lang="en-US" sz="3000" strike="noStrike" u="none">
                <a:solidFill>
                  <a:srgbClr val="FFFFFF"/>
                </a:solidFill>
                <a:latin typeface="Glacial Indifference"/>
              </a:rPr>
              <a:t>To determine what the optimal number of trees to set the ‘ntree’ parameter of the Random Forest model is, we plotted the out-of-bag error rate against the number of trees. Then we tuned random forest hyperparameters and used cross-validation to estimate the test error rate. </a:t>
            </a:r>
          </a:p>
          <a:p>
            <a:pPr algn="l" marL="0" indent="0" lvl="0">
              <a:lnSpc>
                <a:spcPts val="4200"/>
              </a:lnSpc>
              <a:spcBef>
                <a:spcPct val="0"/>
              </a:spcBef>
            </a:pPr>
          </a:p>
        </p:txBody>
      </p:sp>
      <p:sp>
        <p:nvSpPr>
          <p:cNvPr name="Freeform 12" id="12"/>
          <p:cNvSpPr/>
          <p:nvPr/>
        </p:nvSpPr>
        <p:spPr>
          <a:xfrm flipH="false" flipV="false" rot="-5400000">
            <a:off x="4173647" y="4993529"/>
            <a:ext cx="10663616" cy="252049"/>
          </a:xfrm>
          <a:custGeom>
            <a:avLst/>
            <a:gdLst/>
            <a:ahLst/>
            <a:cxnLst/>
            <a:rect r="r" b="b" t="t" l="l"/>
            <a:pathLst>
              <a:path h="252049" w="10663616">
                <a:moveTo>
                  <a:pt x="0" y="0"/>
                </a:moveTo>
                <a:lnTo>
                  <a:pt x="10663616" y="0"/>
                </a:lnTo>
                <a:lnTo>
                  <a:pt x="10663616" y="252049"/>
                </a:lnTo>
                <a:lnTo>
                  <a:pt x="0" y="25204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7192315" y="612415"/>
            <a:ext cx="559181" cy="296366"/>
          </a:xfrm>
          <a:custGeom>
            <a:avLst/>
            <a:gdLst/>
            <a:ahLst/>
            <a:cxnLst/>
            <a:rect r="r" b="b" t="t" l="l"/>
            <a:pathLst>
              <a:path h="296366" w="559181">
                <a:moveTo>
                  <a:pt x="0" y="0"/>
                </a:moveTo>
                <a:lnTo>
                  <a:pt x="559182" y="0"/>
                </a:lnTo>
                <a:lnTo>
                  <a:pt x="559182" y="296366"/>
                </a:lnTo>
                <a:lnTo>
                  <a:pt x="0" y="2963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59746" y="760598"/>
            <a:ext cx="300896" cy="300896"/>
          </a:xfrm>
          <a:custGeom>
            <a:avLst/>
            <a:gdLst/>
            <a:ahLst/>
            <a:cxnLst/>
            <a:rect r="r" b="b" t="t" l="l"/>
            <a:pathLst>
              <a:path h="300896" w="300896">
                <a:moveTo>
                  <a:pt x="0" y="0"/>
                </a:moveTo>
                <a:lnTo>
                  <a:pt x="300896" y="0"/>
                </a:lnTo>
                <a:lnTo>
                  <a:pt x="300896" y="300895"/>
                </a:lnTo>
                <a:lnTo>
                  <a:pt x="0" y="30089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1535766" y="785950"/>
            <a:ext cx="3032398" cy="497840"/>
          </a:xfrm>
          <a:prstGeom prst="rect">
            <a:avLst/>
          </a:prstGeom>
        </p:spPr>
        <p:txBody>
          <a:bodyPr anchor="t" rtlCol="false" tIns="0" lIns="0" bIns="0" rIns="0">
            <a:spAutoFit/>
          </a:bodyPr>
          <a:lstStyle/>
          <a:p>
            <a:pPr>
              <a:lnSpc>
                <a:spcPts val="1869"/>
              </a:lnSpc>
            </a:pPr>
            <a:r>
              <a:rPr lang="en-US" sz="1699" spc="67">
                <a:solidFill>
                  <a:srgbClr val="FFFFFF"/>
                </a:solidFill>
                <a:latin typeface="Kollektif Bold"/>
              </a:rPr>
              <a:t>GROUP 8</a:t>
            </a:r>
          </a:p>
          <a:p>
            <a:pPr>
              <a:lnSpc>
                <a:spcPts val="1869"/>
              </a:lnSpc>
            </a:pPr>
          </a:p>
        </p:txBody>
      </p:sp>
      <p:sp>
        <p:nvSpPr>
          <p:cNvPr name="Freeform 5" id="5"/>
          <p:cNvSpPr/>
          <p:nvPr/>
        </p:nvSpPr>
        <p:spPr>
          <a:xfrm flipH="false" flipV="false" rot="0">
            <a:off x="-2843309" y="1268486"/>
            <a:ext cx="6873872" cy="162473"/>
          </a:xfrm>
          <a:custGeom>
            <a:avLst/>
            <a:gdLst/>
            <a:ahLst/>
            <a:cxnLst/>
            <a:rect r="r" b="b" t="t" l="l"/>
            <a:pathLst>
              <a:path h="162473" w="6873872">
                <a:moveTo>
                  <a:pt x="0" y="0"/>
                </a:moveTo>
                <a:lnTo>
                  <a:pt x="6873873" y="0"/>
                </a:lnTo>
                <a:lnTo>
                  <a:pt x="6873873" y="162473"/>
                </a:lnTo>
                <a:lnTo>
                  <a:pt x="0" y="16247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0102027" y="-1682587"/>
            <a:ext cx="13268628" cy="13268628"/>
          </a:xfrm>
          <a:custGeom>
            <a:avLst/>
            <a:gdLst/>
            <a:ahLst/>
            <a:cxnLst/>
            <a:rect r="r" b="b" t="t" l="l"/>
            <a:pathLst>
              <a:path h="13268628" w="13268628">
                <a:moveTo>
                  <a:pt x="0" y="0"/>
                </a:moveTo>
                <a:lnTo>
                  <a:pt x="13268628" y="0"/>
                </a:lnTo>
                <a:lnTo>
                  <a:pt x="13268628" y="13268628"/>
                </a:lnTo>
                <a:lnTo>
                  <a:pt x="0" y="1326862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8100000">
            <a:off x="15171541" y="12095451"/>
            <a:ext cx="9512725" cy="224846"/>
          </a:xfrm>
          <a:custGeom>
            <a:avLst/>
            <a:gdLst/>
            <a:ahLst/>
            <a:cxnLst/>
            <a:rect r="r" b="b" t="t" l="l"/>
            <a:pathLst>
              <a:path h="224846" w="9512725">
                <a:moveTo>
                  <a:pt x="0" y="0"/>
                </a:moveTo>
                <a:lnTo>
                  <a:pt x="9512725" y="0"/>
                </a:lnTo>
                <a:lnTo>
                  <a:pt x="9512725" y="224846"/>
                </a:lnTo>
                <a:lnTo>
                  <a:pt x="0" y="22484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8100000">
            <a:off x="16344147" y="12274439"/>
            <a:ext cx="9512725" cy="224846"/>
          </a:xfrm>
          <a:custGeom>
            <a:avLst/>
            <a:gdLst/>
            <a:ahLst/>
            <a:cxnLst/>
            <a:rect r="r" b="b" t="t" l="l"/>
            <a:pathLst>
              <a:path h="224846" w="9512725">
                <a:moveTo>
                  <a:pt x="0" y="0"/>
                </a:moveTo>
                <a:lnTo>
                  <a:pt x="9512725" y="0"/>
                </a:lnTo>
                <a:lnTo>
                  <a:pt x="9512725" y="224846"/>
                </a:lnTo>
                <a:lnTo>
                  <a:pt x="0" y="22484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8100000">
            <a:off x="14795156" y="12764100"/>
            <a:ext cx="9512725" cy="224846"/>
          </a:xfrm>
          <a:custGeom>
            <a:avLst/>
            <a:gdLst/>
            <a:ahLst/>
            <a:cxnLst/>
            <a:rect r="r" b="b" t="t" l="l"/>
            <a:pathLst>
              <a:path h="224846" w="9512725">
                <a:moveTo>
                  <a:pt x="0" y="0"/>
                </a:moveTo>
                <a:lnTo>
                  <a:pt x="9512725" y="0"/>
                </a:lnTo>
                <a:lnTo>
                  <a:pt x="9512725" y="224846"/>
                </a:lnTo>
                <a:lnTo>
                  <a:pt x="0" y="22484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0" id="10"/>
          <p:cNvSpPr/>
          <p:nvPr/>
        </p:nvSpPr>
        <p:spPr>
          <a:xfrm flipH="false" flipV="false" rot="0">
            <a:off x="1028700" y="2506886"/>
            <a:ext cx="8623647" cy="6258237"/>
          </a:xfrm>
          <a:custGeom>
            <a:avLst/>
            <a:gdLst/>
            <a:ahLst/>
            <a:cxnLst/>
            <a:rect r="r" b="b" t="t" l="l"/>
            <a:pathLst>
              <a:path h="6258237" w="8623647">
                <a:moveTo>
                  <a:pt x="0" y="0"/>
                </a:moveTo>
                <a:lnTo>
                  <a:pt x="8623647" y="0"/>
                </a:lnTo>
                <a:lnTo>
                  <a:pt x="8623647" y="6258237"/>
                </a:lnTo>
                <a:lnTo>
                  <a:pt x="0" y="6258237"/>
                </a:lnTo>
                <a:lnTo>
                  <a:pt x="0" y="0"/>
                </a:lnTo>
                <a:close/>
              </a:path>
            </a:pathLst>
          </a:custGeom>
          <a:blipFill>
            <a:blip r:embed="rId10"/>
            <a:stretch>
              <a:fillRect l="0" t="0" r="-1598" b="0"/>
            </a:stretch>
          </a:blipFill>
        </p:spPr>
      </p:sp>
      <p:sp>
        <p:nvSpPr>
          <p:cNvPr name="TextBox 11" id="11"/>
          <p:cNvSpPr txBox="true"/>
          <p:nvPr/>
        </p:nvSpPr>
        <p:spPr>
          <a:xfrm rot="0">
            <a:off x="13500941" y="1871569"/>
            <a:ext cx="9204104" cy="1137285"/>
          </a:xfrm>
          <a:prstGeom prst="rect">
            <a:avLst/>
          </a:prstGeom>
        </p:spPr>
        <p:txBody>
          <a:bodyPr anchor="t" rtlCol="false" tIns="0" lIns="0" bIns="0" rIns="0">
            <a:spAutoFit/>
          </a:bodyPr>
          <a:lstStyle/>
          <a:p>
            <a:pPr>
              <a:lnSpc>
                <a:spcPts val="9240"/>
              </a:lnSpc>
            </a:pPr>
            <a:r>
              <a:rPr lang="en-US" sz="6600">
                <a:solidFill>
                  <a:srgbClr val="FFFFFF"/>
                </a:solidFill>
                <a:latin typeface="Roboto Bold"/>
              </a:rPr>
              <a:t>Heat Map</a:t>
            </a:r>
          </a:p>
        </p:txBody>
      </p:sp>
      <p:sp>
        <p:nvSpPr>
          <p:cNvPr name="TextBox 12" id="12"/>
          <p:cNvSpPr txBox="true"/>
          <p:nvPr/>
        </p:nvSpPr>
        <p:spPr>
          <a:xfrm rot="0">
            <a:off x="11351512" y="3605965"/>
            <a:ext cx="6399984" cy="4257675"/>
          </a:xfrm>
          <a:prstGeom prst="rect">
            <a:avLst/>
          </a:prstGeom>
        </p:spPr>
        <p:txBody>
          <a:bodyPr anchor="t" rtlCol="false" tIns="0" lIns="0" bIns="0" rIns="0">
            <a:spAutoFit/>
          </a:bodyPr>
          <a:lstStyle/>
          <a:p>
            <a:pPr algn="r" marL="0" indent="0" lvl="0">
              <a:lnSpc>
                <a:spcPts val="4200"/>
              </a:lnSpc>
              <a:spcBef>
                <a:spcPct val="0"/>
              </a:spcBef>
            </a:pPr>
            <a:r>
              <a:rPr lang="en-US" sz="3000">
                <a:solidFill>
                  <a:srgbClr val="FFFFFF"/>
                </a:solidFill>
                <a:latin typeface="Glacial Indifference"/>
              </a:rPr>
              <a:t>The heatmap depicts different combinations of two hyperparameters that we are tuning for our model: mtry and node size. When the node size value is low and the mtry value is high, for example when node size = 1 and mtry = 12, is when we see our largest OOB accuracy.</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7192315" y="612415"/>
            <a:ext cx="559181" cy="296366"/>
          </a:xfrm>
          <a:custGeom>
            <a:avLst/>
            <a:gdLst/>
            <a:ahLst/>
            <a:cxnLst/>
            <a:rect r="r" b="b" t="t" l="l"/>
            <a:pathLst>
              <a:path h="296366" w="559181">
                <a:moveTo>
                  <a:pt x="0" y="0"/>
                </a:moveTo>
                <a:lnTo>
                  <a:pt x="559182" y="0"/>
                </a:lnTo>
                <a:lnTo>
                  <a:pt x="559182" y="296366"/>
                </a:lnTo>
                <a:lnTo>
                  <a:pt x="0" y="2963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59746" y="760598"/>
            <a:ext cx="300896" cy="300896"/>
          </a:xfrm>
          <a:custGeom>
            <a:avLst/>
            <a:gdLst/>
            <a:ahLst/>
            <a:cxnLst/>
            <a:rect r="r" b="b" t="t" l="l"/>
            <a:pathLst>
              <a:path h="300896" w="300896">
                <a:moveTo>
                  <a:pt x="0" y="0"/>
                </a:moveTo>
                <a:lnTo>
                  <a:pt x="300896" y="0"/>
                </a:lnTo>
                <a:lnTo>
                  <a:pt x="300896" y="300895"/>
                </a:lnTo>
                <a:lnTo>
                  <a:pt x="0" y="30089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1535766" y="785950"/>
            <a:ext cx="3032398" cy="497840"/>
          </a:xfrm>
          <a:prstGeom prst="rect">
            <a:avLst/>
          </a:prstGeom>
        </p:spPr>
        <p:txBody>
          <a:bodyPr anchor="t" rtlCol="false" tIns="0" lIns="0" bIns="0" rIns="0">
            <a:spAutoFit/>
          </a:bodyPr>
          <a:lstStyle/>
          <a:p>
            <a:pPr>
              <a:lnSpc>
                <a:spcPts val="1869"/>
              </a:lnSpc>
            </a:pPr>
            <a:r>
              <a:rPr lang="en-US" sz="1699" spc="67">
                <a:solidFill>
                  <a:srgbClr val="FFFFFF"/>
                </a:solidFill>
                <a:latin typeface="Kollektif Bold"/>
              </a:rPr>
              <a:t>GROUP 8</a:t>
            </a:r>
          </a:p>
          <a:p>
            <a:pPr>
              <a:lnSpc>
                <a:spcPts val="1869"/>
              </a:lnSpc>
            </a:pPr>
          </a:p>
        </p:txBody>
      </p:sp>
      <p:sp>
        <p:nvSpPr>
          <p:cNvPr name="Freeform 5" id="5"/>
          <p:cNvSpPr/>
          <p:nvPr/>
        </p:nvSpPr>
        <p:spPr>
          <a:xfrm flipH="false" flipV="false" rot="0">
            <a:off x="-2843309" y="1268486"/>
            <a:ext cx="6873872" cy="162473"/>
          </a:xfrm>
          <a:custGeom>
            <a:avLst/>
            <a:gdLst/>
            <a:ahLst/>
            <a:cxnLst/>
            <a:rect r="r" b="b" t="t" l="l"/>
            <a:pathLst>
              <a:path h="162473" w="6873872">
                <a:moveTo>
                  <a:pt x="0" y="0"/>
                </a:moveTo>
                <a:lnTo>
                  <a:pt x="6873873" y="0"/>
                </a:lnTo>
                <a:lnTo>
                  <a:pt x="6873873" y="162473"/>
                </a:lnTo>
                <a:lnTo>
                  <a:pt x="0" y="16247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0102027" y="-1682587"/>
            <a:ext cx="13268628" cy="13268628"/>
          </a:xfrm>
          <a:custGeom>
            <a:avLst/>
            <a:gdLst/>
            <a:ahLst/>
            <a:cxnLst/>
            <a:rect r="r" b="b" t="t" l="l"/>
            <a:pathLst>
              <a:path h="13268628" w="13268628">
                <a:moveTo>
                  <a:pt x="0" y="0"/>
                </a:moveTo>
                <a:lnTo>
                  <a:pt x="13268628" y="0"/>
                </a:lnTo>
                <a:lnTo>
                  <a:pt x="13268628" y="13268628"/>
                </a:lnTo>
                <a:lnTo>
                  <a:pt x="0" y="1326862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8100000">
            <a:off x="15171541" y="12095451"/>
            <a:ext cx="9512725" cy="224846"/>
          </a:xfrm>
          <a:custGeom>
            <a:avLst/>
            <a:gdLst/>
            <a:ahLst/>
            <a:cxnLst/>
            <a:rect r="r" b="b" t="t" l="l"/>
            <a:pathLst>
              <a:path h="224846" w="9512725">
                <a:moveTo>
                  <a:pt x="0" y="0"/>
                </a:moveTo>
                <a:lnTo>
                  <a:pt x="9512725" y="0"/>
                </a:lnTo>
                <a:lnTo>
                  <a:pt x="9512725" y="224846"/>
                </a:lnTo>
                <a:lnTo>
                  <a:pt x="0" y="22484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8100000">
            <a:off x="16344147" y="12274439"/>
            <a:ext cx="9512725" cy="224846"/>
          </a:xfrm>
          <a:custGeom>
            <a:avLst/>
            <a:gdLst/>
            <a:ahLst/>
            <a:cxnLst/>
            <a:rect r="r" b="b" t="t" l="l"/>
            <a:pathLst>
              <a:path h="224846" w="9512725">
                <a:moveTo>
                  <a:pt x="0" y="0"/>
                </a:moveTo>
                <a:lnTo>
                  <a:pt x="9512725" y="0"/>
                </a:lnTo>
                <a:lnTo>
                  <a:pt x="9512725" y="224846"/>
                </a:lnTo>
                <a:lnTo>
                  <a:pt x="0" y="22484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8100000">
            <a:off x="14795156" y="12764100"/>
            <a:ext cx="9512725" cy="224846"/>
          </a:xfrm>
          <a:custGeom>
            <a:avLst/>
            <a:gdLst/>
            <a:ahLst/>
            <a:cxnLst/>
            <a:rect r="r" b="b" t="t" l="l"/>
            <a:pathLst>
              <a:path h="224846" w="9512725">
                <a:moveTo>
                  <a:pt x="0" y="0"/>
                </a:moveTo>
                <a:lnTo>
                  <a:pt x="9512725" y="0"/>
                </a:lnTo>
                <a:lnTo>
                  <a:pt x="9512725" y="224846"/>
                </a:lnTo>
                <a:lnTo>
                  <a:pt x="0" y="22484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0" id="10"/>
          <p:cNvSpPr txBox="true"/>
          <p:nvPr/>
        </p:nvSpPr>
        <p:spPr>
          <a:xfrm rot="0">
            <a:off x="11351512" y="1992878"/>
            <a:ext cx="9204104" cy="1137285"/>
          </a:xfrm>
          <a:prstGeom prst="rect">
            <a:avLst/>
          </a:prstGeom>
        </p:spPr>
        <p:txBody>
          <a:bodyPr anchor="t" rtlCol="false" tIns="0" lIns="0" bIns="0" rIns="0">
            <a:spAutoFit/>
          </a:bodyPr>
          <a:lstStyle/>
          <a:p>
            <a:pPr>
              <a:lnSpc>
                <a:spcPts val="9240"/>
              </a:lnSpc>
            </a:pPr>
            <a:r>
              <a:rPr lang="en-US" sz="6600">
                <a:solidFill>
                  <a:srgbClr val="FFFFFF"/>
                </a:solidFill>
                <a:latin typeface="Roboto Bold"/>
              </a:rPr>
              <a:t>Final Peformance</a:t>
            </a:r>
          </a:p>
        </p:txBody>
      </p:sp>
      <p:sp>
        <p:nvSpPr>
          <p:cNvPr name="TextBox 11" id="11"/>
          <p:cNvSpPr txBox="true"/>
          <p:nvPr/>
        </p:nvSpPr>
        <p:spPr>
          <a:xfrm rot="0">
            <a:off x="11351512" y="3605965"/>
            <a:ext cx="6399984" cy="523875"/>
          </a:xfrm>
          <a:prstGeom prst="rect">
            <a:avLst/>
          </a:prstGeom>
        </p:spPr>
        <p:txBody>
          <a:bodyPr anchor="t" rtlCol="false" tIns="0" lIns="0" bIns="0" rIns="0">
            <a:spAutoFit/>
          </a:bodyPr>
          <a:lstStyle/>
          <a:p>
            <a:pPr algn="r" marL="0" indent="0" lvl="0">
              <a:lnSpc>
                <a:spcPts val="4200"/>
              </a:lnSpc>
              <a:spcBef>
                <a:spcPct val="0"/>
              </a:spcBef>
            </a:pPr>
            <a:r>
              <a:rPr lang="en-US" sz="3000">
                <a:solidFill>
                  <a:srgbClr val="FFFFFF"/>
                </a:solidFill>
                <a:latin typeface="Glacial Indifference"/>
              </a:rPr>
              <a:t>Add graph for area under the curve </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18072B"/>
        </a:solidFill>
      </p:bgPr>
    </p:bg>
    <p:spTree>
      <p:nvGrpSpPr>
        <p:cNvPr id="1" name=""/>
        <p:cNvGrpSpPr/>
        <p:nvPr/>
      </p:nvGrpSpPr>
      <p:grpSpPr>
        <a:xfrm>
          <a:off x="0" y="0"/>
          <a:ext cx="0" cy="0"/>
          <a:chOff x="0" y="0"/>
          <a:chExt cx="0" cy="0"/>
        </a:xfrm>
      </p:grpSpPr>
      <p:sp>
        <p:nvSpPr>
          <p:cNvPr name="Freeform 2" id="2"/>
          <p:cNvSpPr/>
          <p:nvPr/>
        </p:nvSpPr>
        <p:spPr>
          <a:xfrm flipH="false" flipV="false" rot="0">
            <a:off x="9144000" y="-242495"/>
            <a:ext cx="9547799" cy="11860619"/>
          </a:xfrm>
          <a:custGeom>
            <a:avLst/>
            <a:gdLst/>
            <a:ahLst/>
            <a:cxnLst/>
            <a:rect r="r" b="b" t="t" l="l"/>
            <a:pathLst>
              <a:path h="11860619" w="9547799">
                <a:moveTo>
                  <a:pt x="0" y="0"/>
                </a:moveTo>
                <a:lnTo>
                  <a:pt x="9547799" y="0"/>
                </a:lnTo>
                <a:lnTo>
                  <a:pt x="9547799" y="11860620"/>
                </a:lnTo>
                <a:lnTo>
                  <a:pt x="0" y="1186062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0009577" y="1028700"/>
            <a:ext cx="7249723" cy="8229600"/>
            <a:chOff x="0" y="0"/>
            <a:chExt cx="1909392" cy="2167467"/>
          </a:xfrm>
        </p:grpSpPr>
        <p:sp>
          <p:nvSpPr>
            <p:cNvPr name="Freeform 4" id="4"/>
            <p:cNvSpPr/>
            <p:nvPr/>
          </p:nvSpPr>
          <p:spPr>
            <a:xfrm flipH="false" flipV="false" rot="0">
              <a:off x="0" y="0"/>
              <a:ext cx="1909392" cy="2167467"/>
            </a:xfrm>
            <a:custGeom>
              <a:avLst/>
              <a:gdLst/>
              <a:ahLst/>
              <a:cxnLst/>
              <a:rect r="r" b="b" t="t" l="l"/>
              <a:pathLst>
                <a:path h="2167467" w="1909392">
                  <a:moveTo>
                    <a:pt x="0" y="0"/>
                  </a:moveTo>
                  <a:lnTo>
                    <a:pt x="1909392" y="0"/>
                  </a:lnTo>
                  <a:lnTo>
                    <a:pt x="1909392" y="2167467"/>
                  </a:lnTo>
                  <a:lnTo>
                    <a:pt x="0" y="2167467"/>
                  </a:lnTo>
                  <a:close/>
                </a:path>
              </a:pathLst>
            </a:custGeom>
            <a:solidFill>
              <a:srgbClr val="FFFFFF"/>
            </a:solidFill>
          </p:spPr>
        </p:sp>
        <p:sp>
          <p:nvSpPr>
            <p:cNvPr name="TextBox 5" id="5"/>
            <p:cNvSpPr txBox="true"/>
            <p:nvPr/>
          </p:nvSpPr>
          <p:spPr>
            <a:xfrm>
              <a:off x="0" y="-57150"/>
              <a:ext cx="812800" cy="869950"/>
            </a:xfrm>
            <a:prstGeom prst="rect">
              <a:avLst/>
            </a:prstGeom>
          </p:spPr>
          <p:txBody>
            <a:bodyPr anchor="ctr" rtlCol="false" tIns="50800" lIns="50800" bIns="50800" rIns="50800"/>
            <a:lstStyle/>
            <a:p>
              <a:pPr algn="ctr">
                <a:lnSpc>
                  <a:spcPts val="3115"/>
                </a:lnSpc>
              </a:pPr>
            </a:p>
          </p:txBody>
        </p:sp>
      </p:grpSp>
      <p:sp>
        <p:nvSpPr>
          <p:cNvPr name="Freeform 6" id="6"/>
          <p:cNvSpPr/>
          <p:nvPr/>
        </p:nvSpPr>
        <p:spPr>
          <a:xfrm flipH="false" flipV="false" rot="0">
            <a:off x="11679403" y="2605071"/>
            <a:ext cx="4043421" cy="1271840"/>
          </a:xfrm>
          <a:custGeom>
            <a:avLst/>
            <a:gdLst/>
            <a:ahLst/>
            <a:cxnLst/>
            <a:rect r="r" b="b" t="t" l="l"/>
            <a:pathLst>
              <a:path h="1271840" w="4043421">
                <a:moveTo>
                  <a:pt x="0" y="0"/>
                </a:moveTo>
                <a:lnTo>
                  <a:pt x="4043421" y="0"/>
                </a:lnTo>
                <a:lnTo>
                  <a:pt x="4043421" y="1271839"/>
                </a:lnTo>
                <a:lnTo>
                  <a:pt x="0" y="127183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1586566" y="905394"/>
            <a:ext cx="13664392" cy="7686220"/>
          </a:xfrm>
          <a:custGeom>
            <a:avLst/>
            <a:gdLst/>
            <a:ahLst/>
            <a:cxnLst/>
            <a:rect r="r" b="b" t="t" l="l"/>
            <a:pathLst>
              <a:path h="7686220" w="13664392">
                <a:moveTo>
                  <a:pt x="0" y="0"/>
                </a:moveTo>
                <a:lnTo>
                  <a:pt x="13664392" y="0"/>
                </a:lnTo>
                <a:lnTo>
                  <a:pt x="13664392" y="7686220"/>
                </a:lnTo>
                <a:lnTo>
                  <a:pt x="0" y="7686220"/>
                </a:lnTo>
                <a:lnTo>
                  <a:pt x="0" y="0"/>
                </a:lnTo>
                <a:close/>
              </a:path>
            </a:pathLst>
          </a:custGeom>
          <a:blipFill>
            <a:blip r:embed="rId6"/>
            <a:stretch>
              <a:fillRect l="0" t="0" r="0" b="0"/>
            </a:stretch>
          </a:blipFill>
        </p:spPr>
      </p:sp>
      <p:sp>
        <p:nvSpPr>
          <p:cNvPr name="TextBox 8" id="8"/>
          <p:cNvSpPr txBox="true"/>
          <p:nvPr/>
        </p:nvSpPr>
        <p:spPr>
          <a:xfrm rot="0">
            <a:off x="11171144" y="2756803"/>
            <a:ext cx="5059939" cy="863600"/>
          </a:xfrm>
          <a:prstGeom prst="rect">
            <a:avLst/>
          </a:prstGeom>
        </p:spPr>
        <p:txBody>
          <a:bodyPr anchor="t" rtlCol="false" tIns="0" lIns="0" bIns="0" rIns="0">
            <a:spAutoFit/>
          </a:bodyPr>
          <a:lstStyle/>
          <a:p>
            <a:pPr algn="ctr">
              <a:lnSpc>
                <a:spcPts val="7000"/>
              </a:lnSpc>
            </a:pPr>
            <a:r>
              <a:rPr lang="en-US" sz="5000">
                <a:solidFill>
                  <a:srgbClr val="FFFFFF"/>
                </a:solidFill>
                <a:latin typeface="Roboto Bold"/>
              </a:rPr>
              <a:t>RESULTS</a:t>
            </a:r>
          </a:p>
        </p:txBody>
      </p:sp>
      <p:sp>
        <p:nvSpPr>
          <p:cNvPr name="TextBox 9" id="9"/>
          <p:cNvSpPr txBox="true"/>
          <p:nvPr/>
        </p:nvSpPr>
        <p:spPr>
          <a:xfrm rot="0">
            <a:off x="10762757" y="4472520"/>
            <a:ext cx="5876713" cy="3580765"/>
          </a:xfrm>
          <a:prstGeom prst="rect">
            <a:avLst/>
          </a:prstGeom>
        </p:spPr>
        <p:txBody>
          <a:bodyPr anchor="t" rtlCol="false" tIns="0" lIns="0" bIns="0" rIns="0">
            <a:spAutoFit/>
          </a:bodyPr>
          <a:lstStyle/>
          <a:p>
            <a:pPr algn="ctr" marL="0" indent="0" lvl="0">
              <a:lnSpc>
                <a:spcPts val="4759"/>
              </a:lnSpc>
              <a:spcBef>
                <a:spcPct val="0"/>
              </a:spcBef>
            </a:pPr>
            <a:r>
              <a:rPr lang="en-US" sz="3399">
                <a:solidFill>
                  <a:srgbClr val="000000"/>
                </a:solidFill>
                <a:latin typeface="Glacial Indifference"/>
              </a:rPr>
              <a:t>Our tuned Random Forest models performed the best of all the models that we tried; logistic regression, Naive Bayes and Decision Tree or default Random Forest model.</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18072B"/>
        </a:solidFill>
      </p:bgPr>
    </p:bg>
    <p:spTree>
      <p:nvGrpSpPr>
        <p:cNvPr id="1" name=""/>
        <p:cNvGrpSpPr/>
        <p:nvPr/>
      </p:nvGrpSpPr>
      <p:grpSpPr>
        <a:xfrm>
          <a:off x="0" y="0"/>
          <a:ext cx="0" cy="0"/>
          <a:chOff x="0" y="0"/>
          <a:chExt cx="0" cy="0"/>
        </a:xfrm>
      </p:grpSpPr>
      <p:sp>
        <p:nvSpPr>
          <p:cNvPr name="Freeform 2" id="2"/>
          <p:cNvSpPr/>
          <p:nvPr/>
        </p:nvSpPr>
        <p:spPr>
          <a:xfrm flipH="false" flipV="false" rot="0">
            <a:off x="-213164" y="3134781"/>
            <a:ext cx="10877966" cy="257116"/>
          </a:xfrm>
          <a:custGeom>
            <a:avLst/>
            <a:gdLst/>
            <a:ahLst/>
            <a:cxnLst/>
            <a:rect r="r" b="b" t="t" l="l"/>
            <a:pathLst>
              <a:path h="257116" w="10877966">
                <a:moveTo>
                  <a:pt x="0" y="0"/>
                </a:moveTo>
                <a:lnTo>
                  <a:pt x="10877966" y="0"/>
                </a:lnTo>
                <a:lnTo>
                  <a:pt x="10877966" y="257115"/>
                </a:lnTo>
                <a:lnTo>
                  <a:pt x="0" y="2571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a:grpSpLocks noChangeAspect="true"/>
          </p:cNvGrpSpPr>
          <p:nvPr/>
        </p:nvGrpSpPr>
        <p:grpSpPr>
          <a:xfrm rot="0">
            <a:off x="12780010" y="-250998"/>
            <a:ext cx="7192664" cy="10788996"/>
            <a:chOff x="0" y="0"/>
            <a:chExt cx="6350000" cy="9525000"/>
          </a:xfrm>
        </p:grpSpPr>
        <p:sp>
          <p:nvSpPr>
            <p:cNvPr name="Freeform 4" id="4"/>
            <p:cNvSpPr/>
            <p:nvPr/>
          </p:nvSpPr>
          <p:spPr>
            <a:xfrm flipH="false" flipV="false" rot="0">
              <a:off x="0" y="0"/>
              <a:ext cx="6350000" cy="9525000"/>
            </a:xfrm>
            <a:custGeom>
              <a:avLst/>
              <a:gdLst/>
              <a:ahLst/>
              <a:cxnLst/>
              <a:rect r="r" b="b" t="t" l="l"/>
              <a:pathLst>
                <a:path h="9525000" w="6350000">
                  <a:moveTo>
                    <a:pt x="0" y="9042400"/>
                  </a:moveTo>
                  <a:lnTo>
                    <a:pt x="0" y="482600"/>
                  </a:lnTo>
                  <a:cubicBezTo>
                    <a:pt x="0" y="215900"/>
                    <a:pt x="215900" y="0"/>
                    <a:pt x="482600" y="0"/>
                  </a:cubicBezTo>
                  <a:lnTo>
                    <a:pt x="5867400" y="0"/>
                  </a:lnTo>
                  <a:cubicBezTo>
                    <a:pt x="6134100" y="0"/>
                    <a:pt x="6350000" y="217170"/>
                    <a:pt x="6350000" y="482600"/>
                  </a:cubicBezTo>
                  <a:lnTo>
                    <a:pt x="6350000" y="9042400"/>
                  </a:lnTo>
                  <a:cubicBezTo>
                    <a:pt x="6350000" y="9309100"/>
                    <a:pt x="6134100" y="9525000"/>
                    <a:pt x="5867400" y="9525000"/>
                  </a:cubicBezTo>
                  <a:lnTo>
                    <a:pt x="482600" y="9525000"/>
                  </a:lnTo>
                  <a:cubicBezTo>
                    <a:pt x="217170" y="9525000"/>
                    <a:pt x="0" y="9309100"/>
                    <a:pt x="0" y="9042400"/>
                  </a:cubicBezTo>
                  <a:close/>
                </a:path>
              </a:pathLst>
            </a:custGeom>
            <a:blipFill>
              <a:blip r:embed="rId4"/>
              <a:stretch>
                <a:fillRect l="-4760" t="0" r="-45239" b="0"/>
              </a:stretch>
            </a:blipFill>
          </p:spPr>
        </p:sp>
      </p:grpSp>
      <p:sp>
        <p:nvSpPr>
          <p:cNvPr name="Freeform 5" id="5"/>
          <p:cNvSpPr/>
          <p:nvPr/>
        </p:nvSpPr>
        <p:spPr>
          <a:xfrm flipH="false" flipV="false" rot="0">
            <a:off x="17192315" y="612415"/>
            <a:ext cx="559181" cy="296366"/>
          </a:xfrm>
          <a:custGeom>
            <a:avLst/>
            <a:gdLst/>
            <a:ahLst/>
            <a:cxnLst/>
            <a:rect r="r" b="b" t="t" l="l"/>
            <a:pathLst>
              <a:path h="296366" w="559181">
                <a:moveTo>
                  <a:pt x="0" y="0"/>
                </a:moveTo>
                <a:lnTo>
                  <a:pt x="559182" y="0"/>
                </a:lnTo>
                <a:lnTo>
                  <a:pt x="559182" y="296366"/>
                </a:lnTo>
                <a:lnTo>
                  <a:pt x="0" y="29636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1059746" y="760598"/>
            <a:ext cx="300896" cy="300896"/>
          </a:xfrm>
          <a:custGeom>
            <a:avLst/>
            <a:gdLst/>
            <a:ahLst/>
            <a:cxnLst/>
            <a:rect r="r" b="b" t="t" l="l"/>
            <a:pathLst>
              <a:path h="300896" w="300896">
                <a:moveTo>
                  <a:pt x="0" y="0"/>
                </a:moveTo>
                <a:lnTo>
                  <a:pt x="300896" y="0"/>
                </a:lnTo>
                <a:lnTo>
                  <a:pt x="300896" y="300895"/>
                </a:lnTo>
                <a:lnTo>
                  <a:pt x="0" y="30089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false" flipV="false" rot="0">
            <a:off x="-2843309" y="1268486"/>
            <a:ext cx="6873872" cy="162473"/>
          </a:xfrm>
          <a:custGeom>
            <a:avLst/>
            <a:gdLst/>
            <a:ahLst/>
            <a:cxnLst/>
            <a:rect r="r" b="b" t="t" l="l"/>
            <a:pathLst>
              <a:path h="162473" w="6873872">
                <a:moveTo>
                  <a:pt x="0" y="0"/>
                </a:moveTo>
                <a:lnTo>
                  <a:pt x="6873873" y="0"/>
                </a:lnTo>
                <a:lnTo>
                  <a:pt x="6873873" y="162473"/>
                </a:lnTo>
                <a:lnTo>
                  <a:pt x="0" y="16247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8" id="8"/>
          <p:cNvSpPr txBox="true"/>
          <p:nvPr/>
        </p:nvSpPr>
        <p:spPr>
          <a:xfrm rot="0">
            <a:off x="-1044927" y="1647552"/>
            <a:ext cx="8193785" cy="1137285"/>
          </a:xfrm>
          <a:prstGeom prst="rect">
            <a:avLst/>
          </a:prstGeom>
        </p:spPr>
        <p:txBody>
          <a:bodyPr anchor="t" rtlCol="false" tIns="0" lIns="0" bIns="0" rIns="0">
            <a:spAutoFit/>
          </a:bodyPr>
          <a:lstStyle/>
          <a:p>
            <a:pPr algn="ctr">
              <a:lnSpc>
                <a:spcPts val="9240"/>
              </a:lnSpc>
            </a:pPr>
            <a:r>
              <a:rPr lang="en-US" sz="6600">
                <a:solidFill>
                  <a:srgbClr val="FFFFFF"/>
                </a:solidFill>
                <a:latin typeface="Roboto Bold"/>
              </a:rPr>
              <a:t>Findings</a:t>
            </a:r>
          </a:p>
        </p:txBody>
      </p:sp>
      <p:sp>
        <p:nvSpPr>
          <p:cNvPr name="TextBox 9" id="9"/>
          <p:cNvSpPr txBox="true"/>
          <p:nvPr/>
        </p:nvSpPr>
        <p:spPr>
          <a:xfrm rot="0">
            <a:off x="1535766" y="785950"/>
            <a:ext cx="3032398" cy="497840"/>
          </a:xfrm>
          <a:prstGeom prst="rect">
            <a:avLst/>
          </a:prstGeom>
        </p:spPr>
        <p:txBody>
          <a:bodyPr anchor="t" rtlCol="false" tIns="0" lIns="0" bIns="0" rIns="0">
            <a:spAutoFit/>
          </a:bodyPr>
          <a:lstStyle/>
          <a:p>
            <a:pPr>
              <a:lnSpc>
                <a:spcPts val="1869"/>
              </a:lnSpc>
            </a:pPr>
            <a:r>
              <a:rPr lang="en-US" sz="1699" spc="67">
                <a:solidFill>
                  <a:srgbClr val="FFFFFF"/>
                </a:solidFill>
                <a:latin typeface="Kollektif Bold"/>
              </a:rPr>
              <a:t>GROUP 8</a:t>
            </a:r>
          </a:p>
          <a:p>
            <a:pPr>
              <a:lnSpc>
                <a:spcPts val="1869"/>
              </a:lnSpc>
            </a:pPr>
          </a:p>
        </p:txBody>
      </p:sp>
      <p:sp>
        <p:nvSpPr>
          <p:cNvPr name="TextBox 10" id="10"/>
          <p:cNvSpPr txBox="true"/>
          <p:nvPr/>
        </p:nvSpPr>
        <p:spPr>
          <a:xfrm rot="0">
            <a:off x="1059746" y="4341703"/>
            <a:ext cx="10350682" cy="580390"/>
          </a:xfrm>
          <a:prstGeom prst="rect">
            <a:avLst/>
          </a:prstGeom>
        </p:spPr>
        <p:txBody>
          <a:bodyPr anchor="t" rtlCol="false" tIns="0" lIns="0" bIns="0" rIns="0">
            <a:spAutoFit/>
          </a:bodyPr>
          <a:lstStyle/>
          <a:p>
            <a:pPr marL="0" indent="0" lvl="0">
              <a:lnSpc>
                <a:spcPts val="4759"/>
              </a:lnSpc>
              <a:spcBef>
                <a:spcPct val="0"/>
              </a:spcBef>
            </a:pPr>
            <a:r>
              <a:rPr lang="en-US" sz="3399">
                <a:solidFill>
                  <a:srgbClr val="FFFFFF"/>
                </a:solidFill>
                <a:latin typeface="Glacial Indifference"/>
              </a:rPr>
              <a:t>More Important Features </a:t>
            </a:r>
          </a:p>
        </p:txBody>
      </p:sp>
      <p:sp>
        <p:nvSpPr>
          <p:cNvPr name="TextBox 11" id="11"/>
          <p:cNvSpPr txBox="true"/>
          <p:nvPr/>
        </p:nvSpPr>
        <p:spPr>
          <a:xfrm rot="0">
            <a:off x="1028700" y="5874593"/>
            <a:ext cx="10350682" cy="580390"/>
          </a:xfrm>
          <a:prstGeom prst="rect">
            <a:avLst/>
          </a:prstGeom>
        </p:spPr>
        <p:txBody>
          <a:bodyPr anchor="t" rtlCol="false" tIns="0" lIns="0" bIns="0" rIns="0">
            <a:spAutoFit/>
          </a:bodyPr>
          <a:lstStyle/>
          <a:p>
            <a:pPr marL="0" indent="0" lvl="0">
              <a:lnSpc>
                <a:spcPts val="4759"/>
              </a:lnSpc>
              <a:spcBef>
                <a:spcPct val="0"/>
              </a:spcBef>
            </a:pPr>
            <a:r>
              <a:rPr lang="en-US" sz="3399">
                <a:solidFill>
                  <a:srgbClr val="FFFFFF"/>
                </a:solidFill>
                <a:latin typeface="Glacial Indifference"/>
              </a:rPr>
              <a:t>Difference in Accuracy means</a:t>
            </a:r>
          </a:p>
        </p:txBody>
      </p:sp>
      <p:sp>
        <p:nvSpPr>
          <p:cNvPr name="TextBox 12" id="12"/>
          <p:cNvSpPr txBox="true"/>
          <p:nvPr/>
        </p:nvSpPr>
        <p:spPr>
          <a:xfrm rot="0">
            <a:off x="1059746" y="7407483"/>
            <a:ext cx="10350682" cy="1180465"/>
          </a:xfrm>
          <a:prstGeom prst="rect">
            <a:avLst/>
          </a:prstGeom>
        </p:spPr>
        <p:txBody>
          <a:bodyPr anchor="t" rtlCol="false" tIns="0" lIns="0" bIns="0" rIns="0">
            <a:spAutoFit/>
          </a:bodyPr>
          <a:lstStyle/>
          <a:p>
            <a:pPr marL="0" indent="0" lvl="0">
              <a:lnSpc>
                <a:spcPts val="4759"/>
              </a:lnSpc>
              <a:spcBef>
                <a:spcPct val="0"/>
              </a:spcBef>
            </a:pPr>
            <a:r>
              <a:rPr lang="en-US" sz="3399">
                <a:solidFill>
                  <a:srgbClr val="FFFFFF"/>
                </a:solidFill>
                <a:latin typeface="Glacial Indifference"/>
              </a:rPr>
              <a:t>Differences between clients that received loans historically and which clients our model dirext</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18072B"/>
        </a:solidFill>
      </p:bgPr>
    </p:bg>
    <p:spTree>
      <p:nvGrpSpPr>
        <p:cNvPr id="1" name=""/>
        <p:cNvGrpSpPr/>
        <p:nvPr/>
      </p:nvGrpSpPr>
      <p:grpSpPr>
        <a:xfrm>
          <a:off x="0" y="0"/>
          <a:ext cx="0" cy="0"/>
          <a:chOff x="0" y="0"/>
          <a:chExt cx="0" cy="0"/>
        </a:xfrm>
      </p:grpSpPr>
      <p:grpSp>
        <p:nvGrpSpPr>
          <p:cNvPr name="Group 2" id="2"/>
          <p:cNvGrpSpPr/>
          <p:nvPr/>
        </p:nvGrpSpPr>
        <p:grpSpPr>
          <a:xfrm rot="0">
            <a:off x="-2331610" y="-931314"/>
            <a:ext cx="10688074" cy="11589400"/>
            <a:chOff x="0" y="0"/>
            <a:chExt cx="2814966" cy="3052352"/>
          </a:xfrm>
        </p:grpSpPr>
        <p:sp>
          <p:nvSpPr>
            <p:cNvPr name="Freeform 3" id="3"/>
            <p:cNvSpPr/>
            <p:nvPr/>
          </p:nvSpPr>
          <p:spPr>
            <a:xfrm flipH="false" flipV="false" rot="0">
              <a:off x="0" y="0"/>
              <a:ext cx="2814966" cy="3052352"/>
            </a:xfrm>
            <a:custGeom>
              <a:avLst/>
              <a:gdLst/>
              <a:ahLst/>
              <a:cxnLst/>
              <a:rect r="r" b="b" t="t" l="l"/>
              <a:pathLst>
                <a:path h="3052352" w="2814966">
                  <a:moveTo>
                    <a:pt x="0" y="0"/>
                  </a:moveTo>
                  <a:lnTo>
                    <a:pt x="2814966" y="0"/>
                  </a:lnTo>
                  <a:lnTo>
                    <a:pt x="2814966" y="3052352"/>
                  </a:lnTo>
                  <a:lnTo>
                    <a:pt x="0" y="3052352"/>
                  </a:lnTo>
                  <a:close/>
                </a:path>
              </a:pathLst>
            </a:custGeom>
            <a:solidFill>
              <a:srgbClr val="FFFFFF"/>
            </a:solidFill>
          </p:spPr>
        </p:sp>
        <p:sp>
          <p:nvSpPr>
            <p:cNvPr name="TextBox 4" id="4"/>
            <p:cNvSpPr txBox="true"/>
            <p:nvPr/>
          </p:nvSpPr>
          <p:spPr>
            <a:xfrm>
              <a:off x="0" y="-47625"/>
              <a:ext cx="812800" cy="860425"/>
            </a:xfrm>
            <a:prstGeom prst="rect">
              <a:avLst/>
            </a:prstGeom>
          </p:spPr>
          <p:txBody>
            <a:bodyPr anchor="ctr" rtlCol="false" tIns="50800" lIns="50800" bIns="50800" rIns="50800"/>
            <a:lstStyle/>
            <a:p>
              <a:pPr algn="ctr">
                <a:lnSpc>
                  <a:spcPts val="2940"/>
                </a:lnSpc>
              </a:pPr>
            </a:p>
          </p:txBody>
        </p:sp>
      </p:grpSp>
      <p:sp>
        <p:nvSpPr>
          <p:cNvPr name="TextBox 5" id="5"/>
          <p:cNvSpPr txBox="true"/>
          <p:nvPr/>
        </p:nvSpPr>
        <p:spPr>
          <a:xfrm rot="0">
            <a:off x="1360642" y="2531981"/>
            <a:ext cx="8272838" cy="933450"/>
          </a:xfrm>
          <a:prstGeom prst="rect">
            <a:avLst/>
          </a:prstGeom>
        </p:spPr>
        <p:txBody>
          <a:bodyPr anchor="t" rtlCol="false" tIns="0" lIns="0" bIns="0" rIns="0">
            <a:spAutoFit/>
          </a:bodyPr>
          <a:lstStyle/>
          <a:p>
            <a:pPr marL="0" indent="0" lvl="0">
              <a:lnSpc>
                <a:spcPts val="7200"/>
              </a:lnSpc>
              <a:spcBef>
                <a:spcPct val="0"/>
              </a:spcBef>
            </a:pPr>
            <a:r>
              <a:rPr lang="en-US" sz="6000">
                <a:solidFill>
                  <a:srgbClr val="18072B"/>
                </a:solidFill>
                <a:latin typeface="Roboto Bold"/>
              </a:rPr>
              <a:t>Recommendations</a:t>
            </a:r>
          </a:p>
        </p:txBody>
      </p:sp>
      <p:grpSp>
        <p:nvGrpSpPr>
          <p:cNvPr name="Group 6" id="6"/>
          <p:cNvGrpSpPr/>
          <p:nvPr/>
        </p:nvGrpSpPr>
        <p:grpSpPr>
          <a:xfrm rot="0">
            <a:off x="9921235" y="2551031"/>
            <a:ext cx="7830262" cy="5988870"/>
            <a:chOff x="0" y="0"/>
            <a:chExt cx="10440350" cy="7985160"/>
          </a:xfrm>
        </p:grpSpPr>
        <p:sp>
          <p:nvSpPr>
            <p:cNvPr name="TextBox 7" id="7"/>
            <p:cNvSpPr txBox="true"/>
            <p:nvPr/>
          </p:nvSpPr>
          <p:spPr>
            <a:xfrm rot="0">
              <a:off x="7588476" y="-28575"/>
              <a:ext cx="1388182" cy="724853"/>
            </a:xfrm>
            <a:prstGeom prst="rect">
              <a:avLst/>
            </a:prstGeom>
          </p:spPr>
          <p:txBody>
            <a:bodyPr anchor="t" rtlCol="false" tIns="0" lIns="0" bIns="0" rIns="0">
              <a:spAutoFit/>
            </a:bodyPr>
            <a:lstStyle/>
            <a:p>
              <a:pPr algn="ctr">
                <a:lnSpc>
                  <a:spcPts val="2257"/>
                </a:lnSpc>
              </a:pPr>
              <a:r>
                <a:rPr lang="en-US" sz="1612">
                  <a:solidFill>
                    <a:srgbClr val="FFFFFF"/>
                  </a:solidFill>
                  <a:latin typeface="Open Sans Extra Bold"/>
                </a:rPr>
                <a:t>Element 1</a:t>
              </a:r>
            </a:p>
            <a:p>
              <a:pPr algn="ctr">
                <a:lnSpc>
                  <a:spcPts val="2257"/>
                </a:lnSpc>
              </a:pPr>
              <a:r>
                <a:rPr lang="en-US" sz="1612">
                  <a:solidFill>
                    <a:srgbClr val="FFFFFF"/>
                  </a:solidFill>
                  <a:latin typeface="Open Sans Extra Bold"/>
                </a:rPr>
                <a:t>20%</a:t>
              </a:r>
            </a:p>
          </p:txBody>
        </p:sp>
        <p:sp>
          <p:nvSpPr>
            <p:cNvPr name="TextBox 8" id="8"/>
            <p:cNvSpPr txBox="true"/>
            <p:nvPr/>
          </p:nvSpPr>
          <p:spPr>
            <a:xfrm rot="0">
              <a:off x="9052167" y="4476202"/>
              <a:ext cx="1388182" cy="724853"/>
            </a:xfrm>
            <a:prstGeom prst="rect">
              <a:avLst/>
            </a:prstGeom>
          </p:spPr>
          <p:txBody>
            <a:bodyPr anchor="t" rtlCol="false" tIns="0" lIns="0" bIns="0" rIns="0">
              <a:spAutoFit/>
            </a:bodyPr>
            <a:lstStyle/>
            <a:p>
              <a:pPr algn="ctr">
                <a:lnSpc>
                  <a:spcPts val="2257"/>
                </a:lnSpc>
              </a:pPr>
              <a:r>
                <a:rPr lang="en-US" sz="1612">
                  <a:solidFill>
                    <a:srgbClr val="FFFFFF"/>
                  </a:solidFill>
                  <a:latin typeface="Open Sans Extra Bold"/>
                </a:rPr>
                <a:t>Element 2</a:t>
              </a:r>
            </a:p>
            <a:p>
              <a:pPr algn="ctr">
                <a:lnSpc>
                  <a:spcPts val="2257"/>
                </a:lnSpc>
              </a:pPr>
              <a:r>
                <a:rPr lang="en-US" sz="1612">
                  <a:solidFill>
                    <a:srgbClr val="FFFFFF"/>
                  </a:solidFill>
                  <a:latin typeface="Open Sans Extra Bold"/>
                </a:rPr>
                <a:t>20%</a:t>
              </a:r>
            </a:p>
          </p:txBody>
        </p:sp>
        <p:sp>
          <p:nvSpPr>
            <p:cNvPr name="TextBox 9" id="9"/>
            <p:cNvSpPr txBox="true"/>
            <p:nvPr/>
          </p:nvSpPr>
          <p:spPr>
            <a:xfrm rot="0">
              <a:off x="4526084" y="7260308"/>
              <a:ext cx="1388182" cy="724853"/>
            </a:xfrm>
            <a:prstGeom prst="rect">
              <a:avLst/>
            </a:prstGeom>
          </p:spPr>
          <p:txBody>
            <a:bodyPr anchor="t" rtlCol="false" tIns="0" lIns="0" bIns="0" rIns="0">
              <a:spAutoFit/>
            </a:bodyPr>
            <a:lstStyle/>
            <a:p>
              <a:pPr algn="ctr">
                <a:lnSpc>
                  <a:spcPts val="2257"/>
                </a:lnSpc>
              </a:pPr>
              <a:r>
                <a:rPr lang="en-US" sz="1612">
                  <a:solidFill>
                    <a:srgbClr val="FFFFFF"/>
                  </a:solidFill>
                  <a:latin typeface="Open Sans Extra Bold"/>
                </a:rPr>
                <a:t>Element 3</a:t>
              </a:r>
            </a:p>
            <a:p>
              <a:pPr algn="ctr">
                <a:lnSpc>
                  <a:spcPts val="2257"/>
                </a:lnSpc>
              </a:pPr>
              <a:r>
                <a:rPr lang="en-US" sz="1612">
                  <a:solidFill>
                    <a:srgbClr val="FFFFFF"/>
                  </a:solidFill>
                  <a:latin typeface="Open Sans Extra Bold"/>
                </a:rPr>
                <a:t>20%</a:t>
              </a:r>
            </a:p>
          </p:txBody>
        </p:sp>
        <p:sp>
          <p:nvSpPr>
            <p:cNvPr name="TextBox 10" id="10"/>
            <p:cNvSpPr txBox="true"/>
            <p:nvPr/>
          </p:nvSpPr>
          <p:spPr>
            <a:xfrm rot="0">
              <a:off x="0" y="4476202"/>
              <a:ext cx="1388182" cy="724853"/>
            </a:xfrm>
            <a:prstGeom prst="rect">
              <a:avLst/>
            </a:prstGeom>
          </p:spPr>
          <p:txBody>
            <a:bodyPr anchor="t" rtlCol="false" tIns="0" lIns="0" bIns="0" rIns="0">
              <a:spAutoFit/>
            </a:bodyPr>
            <a:lstStyle/>
            <a:p>
              <a:pPr algn="ctr">
                <a:lnSpc>
                  <a:spcPts val="2257"/>
                </a:lnSpc>
              </a:pPr>
              <a:r>
                <a:rPr lang="en-US" sz="1612">
                  <a:solidFill>
                    <a:srgbClr val="FFFFFF"/>
                  </a:solidFill>
                  <a:latin typeface="Open Sans Extra Bold"/>
                </a:rPr>
                <a:t>Element 4</a:t>
              </a:r>
            </a:p>
            <a:p>
              <a:pPr algn="ctr">
                <a:lnSpc>
                  <a:spcPts val="2257"/>
                </a:lnSpc>
              </a:pPr>
              <a:r>
                <a:rPr lang="en-US" sz="1612">
                  <a:solidFill>
                    <a:srgbClr val="FFFFFF"/>
                  </a:solidFill>
                  <a:latin typeface="Open Sans Extra Bold"/>
                </a:rPr>
                <a:t>20%</a:t>
              </a:r>
            </a:p>
          </p:txBody>
        </p:sp>
        <p:sp>
          <p:nvSpPr>
            <p:cNvPr name="TextBox 11" id="11"/>
            <p:cNvSpPr txBox="true"/>
            <p:nvPr/>
          </p:nvSpPr>
          <p:spPr>
            <a:xfrm rot="0">
              <a:off x="1463691" y="-28575"/>
              <a:ext cx="1388182" cy="724853"/>
            </a:xfrm>
            <a:prstGeom prst="rect">
              <a:avLst/>
            </a:prstGeom>
          </p:spPr>
          <p:txBody>
            <a:bodyPr anchor="t" rtlCol="false" tIns="0" lIns="0" bIns="0" rIns="0">
              <a:spAutoFit/>
            </a:bodyPr>
            <a:lstStyle/>
            <a:p>
              <a:pPr algn="ctr">
                <a:lnSpc>
                  <a:spcPts val="2257"/>
                </a:lnSpc>
              </a:pPr>
              <a:r>
                <a:rPr lang="en-US" sz="1612">
                  <a:solidFill>
                    <a:srgbClr val="FFFFFF"/>
                  </a:solidFill>
                  <a:latin typeface="Open Sans Extra Bold"/>
                </a:rPr>
                <a:t>Element 5</a:t>
              </a:r>
            </a:p>
            <a:p>
              <a:pPr algn="ctr">
                <a:lnSpc>
                  <a:spcPts val="2257"/>
                </a:lnSpc>
              </a:pPr>
              <a:r>
                <a:rPr lang="en-US" sz="1612">
                  <a:solidFill>
                    <a:srgbClr val="FFFFFF"/>
                  </a:solidFill>
                  <a:latin typeface="Open Sans Extra Bold"/>
                </a:rPr>
                <a:t>20%</a:t>
              </a:r>
            </a:p>
          </p:txBody>
        </p:sp>
        <p:grpSp>
          <p:nvGrpSpPr>
            <p:cNvPr name="Group 12" id="12"/>
            <p:cNvGrpSpPr>
              <a:grpSpLocks noChangeAspect="true"/>
            </p:cNvGrpSpPr>
            <p:nvPr/>
          </p:nvGrpSpPr>
          <p:grpSpPr>
            <a:xfrm rot="0">
              <a:off x="1764385" y="152036"/>
              <a:ext cx="6911580" cy="6911580"/>
              <a:chOff x="0" y="0"/>
              <a:chExt cx="2540000" cy="2540000"/>
            </a:xfrm>
          </p:grpSpPr>
          <p:sp>
            <p:nvSpPr>
              <p:cNvPr name="Freeform 13" id="13"/>
              <p:cNvSpPr/>
              <p:nvPr/>
            </p:nvSpPr>
            <p:spPr>
              <a:xfrm flipH="false" flipV="false" rot="0">
                <a:off x="1270000" y="0"/>
                <a:ext cx="1225947" cy="1270000"/>
              </a:xfrm>
              <a:custGeom>
                <a:avLst/>
                <a:gdLst/>
                <a:ahLst/>
                <a:cxnLst/>
                <a:rect r="r" b="b" t="t" l="l"/>
                <a:pathLst>
                  <a:path h="1270000" w="1225947">
                    <a:moveTo>
                      <a:pt x="0" y="0"/>
                    </a:moveTo>
                    <a:cubicBezTo>
                      <a:pt x="573695" y="0"/>
                      <a:pt x="1076156" y="384611"/>
                      <a:pt x="1225947" y="938406"/>
                    </a:cubicBezTo>
                    <a:lnTo>
                      <a:pt x="0" y="1270000"/>
                    </a:lnTo>
                    <a:close/>
                  </a:path>
                </a:pathLst>
              </a:custGeom>
              <a:solidFill>
                <a:srgbClr val="C471ED"/>
              </a:solidFill>
            </p:spPr>
          </p:sp>
          <p:sp>
            <p:nvSpPr>
              <p:cNvPr name="Freeform 14" id="14"/>
              <p:cNvSpPr/>
              <p:nvPr/>
            </p:nvSpPr>
            <p:spPr>
              <a:xfrm flipH="false" flipV="false" rot="0">
                <a:off x="1270000" y="877548"/>
                <a:ext cx="1385123" cy="1455928"/>
              </a:xfrm>
              <a:custGeom>
                <a:avLst/>
                <a:gdLst/>
                <a:ahLst/>
                <a:cxnLst/>
                <a:rect r="r" b="b" t="t" l="l"/>
                <a:pathLst>
                  <a:path h="1455928" w="1385123">
                    <a:moveTo>
                      <a:pt x="1207842" y="0"/>
                    </a:moveTo>
                    <a:cubicBezTo>
                      <a:pt x="1385123" y="545617"/>
                      <a:pt x="1174606" y="1142337"/>
                      <a:pt x="694203" y="1455928"/>
                    </a:cubicBezTo>
                    <a:lnTo>
                      <a:pt x="0" y="392452"/>
                    </a:lnTo>
                    <a:close/>
                  </a:path>
                </a:pathLst>
              </a:custGeom>
              <a:solidFill>
                <a:srgbClr val="8A5FC8"/>
              </a:solidFill>
            </p:spPr>
          </p:sp>
          <p:sp>
            <p:nvSpPr>
              <p:cNvPr name="Freeform 15" id="15"/>
              <p:cNvSpPr/>
              <p:nvPr/>
            </p:nvSpPr>
            <p:spPr>
              <a:xfrm flipH="false" flipV="false" rot="0">
                <a:off x="473094" y="1270000"/>
                <a:ext cx="1543393" cy="1364661"/>
              </a:xfrm>
              <a:custGeom>
                <a:avLst/>
                <a:gdLst/>
                <a:ahLst/>
                <a:cxnLst/>
                <a:rect r="r" b="b" t="t" l="l"/>
                <a:pathLst>
                  <a:path h="1364661" w="1543393">
                    <a:moveTo>
                      <a:pt x="1543393" y="1027452"/>
                    </a:moveTo>
                    <a:cubicBezTo>
                      <a:pt x="1079264" y="1364661"/>
                      <a:pt x="446696" y="1348844"/>
                      <a:pt x="0" y="988859"/>
                    </a:cubicBezTo>
                    <a:lnTo>
                      <a:pt x="796906" y="0"/>
                    </a:lnTo>
                    <a:close/>
                  </a:path>
                </a:pathLst>
              </a:custGeom>
              <a:solidFill>
                <a:srgbClr val="574CA0"/>
              </a:solidFill>
            </p:spPr>
          </p:sp>
          <p:sp>
            <p:nvSpPr>
              <p:cNvPr name="Freeform 16" id="16"/>
              <p:cNvSpPr/>
              <p:nvPr/>
            </p:nvSpPr>
            <p:spPr>
              <a:xfrm flipH="false" flipV="false" rot="0">
                <a:off x="-121047" y="817672"/>
                <a:ext cx="1391047" cy="1479780"/>
              </a:xfrm>
              <a:custGeom>
                <a:avLst/>
                <a:gdLst/>
                <a:ahLst/>
                <a:cxnLst/>
                <a:rect r="r" b="b" t="t" l="l"/>
                <a:pathLst>
                  <a:path h="1479780" w="1391047">
                    <a:moveTo>
                      <a:pt x="644560" y="1479780"/>
                    </a:moveTo>
                    <a:cubicBezTo>
                      <a:pt x="180430" y="1142570"/>
                      <a:pt x="0" y="536074"/>
                      <a:pt x="204329" y="0"/>
                    </a:cubicBezTo>
                    <a:lnTo>
                      <a:pt x="1391047" y="452328"/>
                    </a:lnTo>
                    <a:close/>
                  </a:path>
                </a:pathLst>
              </a:custGeom>
              <a:solidFill>
                <a:srgbClr val="293675"/>
              </a:solidFill>
            </p:spPr>
          </p:sp>
          <p:sp>
            <p:nvSpPr>
              <p:cNvPr name="Freeform 17" id="17"/>
              <p:cNvSpPr/>
              <p:nvPr/>
            </p:nvSpPr>
            <p:spPr>
              <a:xfrm flipH="false" flipV="false" rot="0">
                <a:off x="62158" y="0"/>
                <a:ext cx="1207842" cy="1270000"/>
              </a:xfrm>
              <a:custGeom>
                <a:avLst/>
                <a:gdLst/>
                <a:ahLst/>
                <a:cxnLst/>
                <a:rect r="r" b="b" t="t" l="l"/>
                <a:pathLst>
                  <a:path h="1270000" w="1207842">
                    <a:moveTo>
                      <a:pt x="0" y="877548"/>
                    </a:moveTo>
                    <a:cubicBezTo>
                      <a:pt x="170006" y="354324"/>
                      <a:pt x="657564" y="55"/>
                      <a:pt x="1207715" y="0"/>
                    </a:cubicBezTo>
                    <a:lnTo>
                      <a:pt x="1207842" y="1270000"/>
                    </a:lnTo>
                    <a:close/>
                  </a:path>
                </a:pathLst>
              </a:custGeom>
              <a:solidFill>
                <a:srgbClr val="00204A"/>
              </a:solidFill>
            </p:spPr>
          </p:sp>
        </p:grpSp>
      </p:grpSp>
      <p:sp>
        <p:nvSpPr>
          <p:cNvPr name="Freeform 18" id="18"/>
          <p:cNvSpPr/>
          <p:nvPr/>
        </p:nvSpPr>
        <p:spPr>
          <a:xfrm flipH="false" flipV="false" rot="0">
            <a:off x="17192315" y="612415"/>
            <a:ext cx="559181" cy="296366"/>
          </a:xfrm>
          <a:custGeom>
            <a:avLst/>
            <a:gdLst/>
            <a:ahLst/>
            <a:cxnLst/>
            <a:rect r="r" b="b" t="t" l="l"/>
            <a:pathLst>
              <a:path h="296366" w="559181">
                <a:moveTo>
                  <a:pt x="0" y="0"/>
                </a:moveTo>
                <a:lnTo>
                  <a:pt x="559182" y="0"/>
                </a:lnTo>
                <a:lnTo>
                  <a:pt x="559182" y="296366"/>
                </a:lnTo>
                <a:lnTo>
                  <a:pt x="0" y="2963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9" id="19"/>
          <p:cNvSpPr/>
          <p:nvPr/>
        </p:nvSpPr>
        <p:spPr>
          <a:xfrm flipH="false" flipV="false" rot="0">
            <a:off x="1059746" y="760598"/>
            <a:ext cx="300896" cy="300896"/>
          </a:xfrm>
          <a:custGeom>
            <a:avLst/>
            <a:gdLst/>
            <a:ahLst/>
            <a:cxnLst/>
            <a:rect r="r" b="b" t="t" l="l"/>
            <a:pathLst>
              <a:path h="300896" w="300896">
                <a:moveTo>
                  <a:pt x="0" y="0"/>
                </a:moveTo>
                <a:lnTo>
                  <a:pt x="300896" y="0"/>
                </a:lnTo>
                <a:lnTo>
                  <a:pt x="300896" y="300895"/>
                </a:lnTo>
                <a:lnTo>
                  <a:pt x="0" y="30089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20" id="20"/>
          <p:cNvSpPr txBox="true"/>
          <p:nvPr/>
        </p:nvSpPr>
        <p:spPr>
          <a:xfrm rot="0">
            <a:off x="1535766" y="785950"/>
            <a:ext cx="3032398" cy="497840"/>
          </a:xfrm>
          <a:prstGeom prst="rect">
            <a:avLst/>
          </a:prstGeom>
        </p:spPr>
        <p:txBody>
          <a:bodyPr anchor="t" rtlCol="false" tIns="0" lIns="0" bIns="0" rIns="0">
            <a:spAutoFit/>
          </a:bodyPr>
          <a:lstStyle/>
          <a:p>
            <a:pPr>
              <a:lnSpc>
                <a:spcPts val="1869"/>
              </a:lnSpc>
            </a:pPr>
            <a:r>
              <a:rPr lang="en-US" sz="1699" spc="67">
                <a:solidFill>
                  <a:srgbClr val="18072B"/>
                </a:solidFill>
                <a:latin typeface="Kollektif Bold"/>
              </a:rPr>
              <a:t>GROUP 8</a:t>
            </a:r>
          </a:p>
          <a:p>
            <a:pPr>
              <a:lnSpc>
                <a:spcPts val="1869"/>
              </a:lnSpc>
            </a:pPr>
          </a:p>
        </p:txBody>
      </p:sp>
      <p:sp>
        <p:nvSpPr>
          <p:cNvPr name="Freeform 21" id="21"/>
          <p:cNvSpPr/>
          <p:nvPr/>
        </p:nvSpPr>
        <p:spPr>
          <a:xfrm flipH="false" flipV="false" rot="0">
            <a:off x="-2843309" y="1268486"/>
            <a:ext cx="6873872" cy="162473"/>
          </a:xfrm>
          <a:custGeom>
            <a:avLst/>
            <a:gdLst/>
            <a:ahLst/>
            <a:cxnLst/>
            <a:rect r="r" b="b" t="t" l="l"/>
            <a:pathLst>
              <a:path h="162473" w="6873872">
                <a:moveTo>
                  <a:pt x="0" y="0"/>
                </a:moveTo>
                <a:lnTo>
                  <a:pt x="6873873" y="0"/>
                </a:lnTo>
                <a:lnTo>
                  <a:pt x="6873873" y="162473"/>
                </a:lnTo>
                <a:lnTo>
                  <a:pt x="0" y="16247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22" id="22"/>
          <p:cNvSpPr txBox="true"/>
          <p:nvPr/>
        </p:nvSpPr>
        <p:spPr>
          <a:xfrm rot="0">
            <a:off x="1360642" y="3979239"/>
            <a:ext cx="6101263" cy="4037330"/>
          </a:xfrm>
          <a:prstGeom prst="rect">
            <a:avLst/>
          </a:prstGeom>
        </p:spPr>
        <p:txBody>
          <a:bodyPr anchor="t" rtlCol="false" tIns="0" lIns="0" bIns="0" rIns="0">
            <a:spAutoFit/>
          </a:bodyPr>
          <a:lstStyle/>
          <a:p>
            <a:pPr>
              <a:lnSpc>
                <a:spcPts val="3219"/>
              </a:lnSpc>
            </a:pPr>
            <a:r>
              <a:rPr lang="en-US" sz="2299">
                <a:solidFill>
                  <a:srgbClr val="18072B"/>
                </a:solidFill>
                <a:latin typeface="Kollektif"/>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a:t>
            </a:r>
          </a:p>
        </p:txBody>
      </p:sp>
      <p:sp>
        <p:nvSpPr>
          <p:cNvPr name="Freeform 23" id="23"/>
          <p:cNvSpPr/>
          <p:nvPr/>
        </p:nvSpPr>
        <p:spPr>
          <a:xfrm flipH="false" flipV="false" rot="-8100000">
            <a:off x="-1784959" y="11870230"/>
            <a:ext cx="9512725" cy="224846"/>
          </a:xfrm>
          <a:custGeom>
            <a:avLst/>
            <a:gdLst/>
            <a:ahLst/>
            <a:cxnLst/>
            <a:rect r="r" b="b" t="t" l="l"/>
            <a:pathLst>
              <a:path h="224846" w="9512725">
                <a:moveTo>
                  <a:pt x="0" y="0"/>
                </a:moveTo>
                <a:lnTo>
                  <a:pt x="9512725" y="0"/>
                </a:lnTo>
                <a:lnTo>
                  <a:pt x="9512725" y="224846"/>
                </a:lnTo>
                <a:lnTo>
                  <a:pt x="0" y="22484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4" id="24"/>
          <p:cNvSpPr/>
          <p:nvPr/>
        </p:nvSpPr>
        <p:spPr>
          <a:xfrm flipH="false" flipV="false" rot="-8100000">
            <a:off x="-536152" y="12228206"/>
            <a:ext cx="9512725" cy="224846"/>
          </a:xfrm>
          <a:custGeom>
            <a:avLst/>
            <a:gdLst/>
            <a:ahLst/>
            <a:cxnLst/>
            <a:rect r="r" b="b" t="t" l="l"/>
            <a:pathLst>
              <a:path h="224846" w="9512725">
                <a:moveTo>
                  <a:pt x="0" y="0"/>
                </a:moveTo>
                <a:lnTo>
                  <a:pt x="9512725" y="0"/>
                </a:lnTo>
                <a:lnTo>
                  <a:pt x="9512725" y="224846"/>
                </a:lnTo>
                <a:lnTo>
                  <a:pt x="0" y="22484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5" id="25"/>
          <p:cNvSpPr/>
          <p:nvPr/>
        </p:nvSpPr>
        <p:spPr>
          <a:xfrm flipH="false" flipV="false" rot="-5400000">
            <a:off x="1500293" y="6555375"/>
            <a:ext cx="14044299" cy="331956"/>
          </a:xfrm>
          <a:custGeom>
            <a:avLst/>
            <a:gdLst/>
            <a:ahLst/>
            <a:cxnLst/>
            <a:rect r="r" b="b" t="t" l="l"/>
            <a:pathLst>
              <a:path h="331956" w="14044299">
                <a:moveTo>
                  <a:pt x="0" y="0"/>
                </a:moveTo>
                <a:lnTo>
                  <a:pt x="14044299" y="0"/>
                </a:lnTo>
                <a:lnTo>
                  <a:pt x="14044299" y="331956"/>
                </a:lnTo>
                <a:lnTo>
                  <a:pt x="0" y="33195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18072B"/>
        </a:solidFill>
      </p:bgPr>
    </p:bg>
    <p:spTree>
      <p:nvGrpSpPr>
        <p:cNvPr id="1" name=""/>
        <p:cNvGrpSpPr/>
        <p:nvPr/>
      </p:nvGrpSpPr>
      <p:grpSpPr>
        <a:xfrm>
          <a:off x="0" y="0"/>
          <a:ext cx="0" cy="0"/>
          <a:chOff x="0" y="0"/>
          <a:chExt cx="0" cy="0"/>
        </a:xfrm>
      </p:grpSpPr>
      <p:grpSp>
        <p:nvGrpSpPr>
          <p:cNvPr name="Group 2" id="2"/>
          <p:cNvGrpSpPr/>
          <p:nvPr/>
        </p:nvGrpSpPr>
        <p:grpSpPr>
          <a:xfrm rot="0">
            <a:off x="-961672" y="3235847"/>
            <a:ext cx="20943650" cy="5169447"/>
            <a:chOff x="0" y="0"/>
            <a:chExt cx="5516023" cy="1361500"/>
          </a:xfrm>
        </p:grpSpPr>
        <p:sp>
          <p:nvSpPr>
            <p:cNvPr name="Freeform 3" id="3"/>
            <p:cNvSpPr/>
            <p:nvPr/>
          </p:nvSpPr>
          <p:spPr>
            <a:xfrm flipH="false" flipV="false" rot="0">
              <a:off x="0" y="0"/>
              <a:ext cx="5516023" cy="1361500"/>
            </a:xfrm>
            <a:custGeom>
              <a:avLst/>
              <a:gdLst/>
              <a:ahLst/>
              <a:cxnLst/>
              <a:rect r="r" b="b" t="t" l="l"/>
              <a:pathLst>
                <a:path h="1361500" w="5516023">
                  <a:moveTo>
                    <a:pt x="0" y="0"/>
                  </a:moveTo>
                  <a:lnTo>
                    <a:pt x="5516023" y="0"/>
                  </a:lnTo>
                  <a:lnTo>
                    <a:pt x="5516023" y="1361500"/>
                  </a:lnTo>
                  <a:lnTo>
                    <a:pt x="0" y="1361500"/>
                  </a:lnTo>
                  <a:close/>
                </a:path>
              </a:pathLst>
            </a:custGeom>
            <a:solidFill>
              <a:srgbClr val="FFFFFF"/>
            </a:solidFill>
          </p:spPr>
        </p:sp>
        <p:sp>
          <p:nvSpPr>
            <p:cNvPr name="TextBox 4" id="4"/>
            <p:cNvSpPr txBox="true"/>
            <p:nvPr/>
          </p:nvSpPr>
          <p:spPr>
            <a:xfrm>
              <a:off x="0" y="-47625"/>
              <a:ext cx="812800" cy="860425"/>
            </a:xfrm>
            <a:prstGeom prst="rect">
              <a:avLst/>
            </a:prstGeom>
          </p:spPr>
          <p:txBody>
            <a:bodyPr anchor="ctr" rtlCol="false" tIns="50800" lIns="50800" bIns="50800" rIns="50800"/>
            <a:lstStyle/>
            <a:p>
              <a:pPr algn="ctr">
                <a:lnSpc>
                  <a:spcPts val="2940"/>
                </a:lnSpc>
              </a:pPr>
            </a:p>
          </p:txBody>
        </p:sp>
      </p:grpSp>
      <p:sp>
        <p:nvSpPr>
          <p:cNvPr name="Freeform 5" id="5"/>
          <p:cNvSpPr/>
          <p:nvPr/>
        </p:nvSpPr>
        <p:spPr>
          <a:xfrm flipH="false" flipV="false" rot="0">
            <a:off x="9319925" y="1600080"/>
            <a:ext cx="7658220" cy="7658220"/>
          </a:xfrm>
          <a:custGeom>
            <a:avLst/>
            <a:gdLst/>
            <a:ahLst/>
            <a:cxnLst/>
            <a:rect r="r" b="b" t="t" l="l"/>
            <a:pathLst>
              <a:path h="7658220" w="7658220">
                <a:moveTo>
                  <a:pt x="0" y="0"/>
                </a:moveTo>
                <a:lnTo>
                  <a:pt x="7658219" y="0"/>
                </a:lnTo>
                <a:lnTo>
                  <a:pt x="7658219" y="7658220"/>
                </a:lnTo>
                <a:lnTo>
                  <a:pt x="0" y="765822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7192315" y="612415"/>
            <a:ext cx="559181" cy="296366"/>
          </a:xfrm>
          <a:custGeom>
            <a:avLst/>
            <a:gdLst/>
            <a:ahLst/>
            <a:cxnLst/>
            <a:rect r="r" b="b" t="t" l="l"/>
            <a:pathLst>
              <a:path h="296366" w="559181">
                <a:moveTo>
                  <a:pt x="0" y="0"/>
                </a:moveTo>
                <a:lnTo>
                  <a:pt x="559182" y="0"/>
                </a:lnTo>
                <a:lnTo>
                  <a:pt x="559182" y="296366"/>
                </a:lnTo>
                <a:lnTo>
                  <a:pt x="0" y="29636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1059746" y="760598"/>
            <a:ext cx="300896" cy="300896"/>
          </a:xfrm>
          <a:custGeom>
            <a:avLst/>
            <a:gdLst/>
            <a:ahLst/>
            <a:cxnLst/>
            <a:rect r="r" b="b" t="t" l="l"/>
            <a:pathLst>
              <a:path h="300896" w="300896">
                <a:moveTo>
                  <a:pt x="0" y="0"/>
                </a:moveTo>
                <a:lnTo>
                  <a:pt x="300896" y="0"/>
                </a:lnTo>
                <a:lnTo>
                  <a:pt x="300896" y="300895"/>
                </a:lnTo>
                <a:lnTo>
                  <a:pt x="0" y="30089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8" id="8"/>
          <p:cNvSpPr txBox="true"/>
          <p:nvPr/>
        </p:nvSpPr>
        <p:spPr>
          <a:xfrm rot="0">
            <a:off x="1535766" y="785950"/>
            <a:ext cx="3032398" cy="497840"/>
          </a:xfrm>
          <a:prstGeom prst="rect">
            <a:avLst/>
          </a:prstGeom>
        </p:spPr>
        <p:txBody>
          <a:bodyPr anchor="t" rtlCol="false" tIns="0" lIns="0" bIns="0" rIns="0">
            <a:spAutoFit/>
          </a:bodyPr>
          <a:lstStyle/>
          <a:p>
            <a:pPr>
              <a:lnSpc>
                <a:spcPts val="1869"/>
              </a:lnSpc>
            </a:pPr>
            <a:r>
              <a:rPr lang="en-US" sz="1699" spc="67">
                <a:solidFill>
                  <a:srgbClr val="FFFFFF"/>
                </a:solidFill>
                <a:latin typeface="Kollektif Bold"/>
              </a:rPr>
              <a:t>GROUP 8</a:t>
            </a:r>
          </a:p>
          <a:p>
            <a:pPr>
              <a:lnSpc>
                <a:spcPts val="1869"/>
              </a:lnSpc>
            </a:pPr>
          </a:p>
        </p:txBody>
      </p:sp>
      <p:sp>
        <p:nvSpPr>
          <p:cNvPr name="Freeform 9" id="9"/>
          <p:cNvSpPr/>
          <p:nvPr/>
        </p:nvSpPr>
        <p:spPr>
          <a:xfrm flipH="false" flipV="false" rot="0">
            <a:off x="-2843309" y="1268486"/>
            <a:ext cx="6873872" cy="162473"/>
          </a:xfrm>
          <a:custGeom>
            <a:avLst/>
            <a:gdLst/>
            <a:ahLst/>
            <a:cxnLst/>
            <a:rect r="r" b="b" t="t" l="l"/>
            <a:pathLst>
              <a:path h="162473" w="6873872">
                <a:moveTo>
                  <a:pt x="0" y="0"/>
                </a:moveTo>
                <a:lnTo>
                  <a:pt x="6873873" y="0"/>
                </a:lnTo>
                <a:lnTo>
                  <a:pt x="6873873" y="162473"/>
                </a:lnTo>
                <a:lnTo>
                  <a:pt x="0" y="16247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10" id="10"/>
          <p:cNvGrpSpPr>
            <a:grpSpLocks noChangeAspect="true"/>
          </p:cNvGrpSpPr>
          <p:nvPr/>
        </p:nvGrpSpPr>
        <p:grpSpPr>
          <a:xfrm rot="0">
            <a:off x="10086939" y="2344057"/>
            <a:ext cx="6170292" cy="6170267"/>
            <a:chOff x="0" y="0"/>
            <a:chExt cx="6350000" cy="6349975"/>
          </a:xfrm>
        </p:grpSpPr>
        <p:sp>
          <p:nvSpPr>
            <p:cNvPr name="Freeform 11" id="11"/>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10"/>
              <a:stretch>
                <a:fillRect l="-25082" t="0" r="-63152" b="0"/>
              </a:stretch>
            </a:blipFill>
          </p:spPr>
        </p:sp>
      </p:grpSp>
      <p:sp>
        <p:nvSpPr>
          <p:cNvPr name="TextBox 12" id="12"/>
          <p:cNvSpPr txBox="true"/>
          <p:nvPr/>
        </p:nvSpPr>
        <p:spPr>
          <a:xfrm rot="0">
            <a:off x="2024356" y="4448115"/>
            <a:ext cx="7119644" cy="981075"/>
          </a:xfrm>
          <a:prstGeom prst="rect">
            <a:avLst/>
          </a:prstGeom>
        </p:spPr>
        <p:txBody>
          <a:bodyPr anchor="t" rtlCol="false" tIns="0" lIns="0" bIns="0" rIns="0">
            <a:spAutoFit/>
          </a:bodyPr>
          <a:lstStyle/>
          <a:p>
            <a:pPr marL="0" indent="0" lvl="0">
              <a:lnSpc>
                <a:spcPts val="7679"/>
              </a:lnSpc>
              <a:spcBef>
                <a:spcPct val="0"/>
              </a:spcBef>
            </a:pPr>
            <a:r>
              <a:rPr lang="en-US" sz="6399">
                <a:solidFill>
                  <a:srgbClr val="28094B"/>
                </a:solidFill>
                <a:latin typeface="Roboto Bold"/>
              </a:rPr>
              <a:t>Conclusion</a:t>
            </a:r>
          </a:p>
        </p:txBody>
      </p:sp>
      <p:sp>
        <p:nvSpPr>
          <p:cNvPr name="TextBox 13" id="13"/>
          <p:cNvSpPr txBox="true"/>
          <p:nvPr/>
        </p:nvSpPr>
        <p:spPr>
          <a:xfrm rot="0">
            <a:off x="2024356" y="5524440"/>
            <a:ext cx="5927845" cy="1518285"/>
          </a:xfrm>
          <a:prstGeom prst="rect">
            <a:avLst/>
          </a:prstGeom>
        </p:spPr>
        <p:txBody>
          <a:bodyPr anchor="t" rtlCol="false" tIns="0" lIns="0" bIns="0" rIns="0">
            <a:spAutoFit/>
          </a:bodyPr>
          <a:lstStyle/>
          <a:p>
            <a:pPr algn="just" marL="0" indent="0" lvl="0">
              <a:lnSpc>
                <a:spcPts val="2940"/>
              </a:lnSpc>
              <a:spcBef>
                <a:spcPct val="0"/>
              </a:spcBef>
            </a:pPr>
            <a:r>
              <a:rPr lang="en-US" sz="2100">
                <a:solidFill>
                  <a:srgbClr val="28094B"/>
                </a:solidFill>
                <a:latin typeface="Kollektif"/>
              </a:rPr>
              <a:t>Lorem ipsum dolor sit amet, consectetur adipiscing elit. In neque nunc, molestie eu semper id, auctor quis metus. Maecenas mattis metus sapien, vitae ultricies nunc ornare vitae.</a:t>
            </a:r>
            <a:r>
              <a:rPr lang="en-US" sz="2100">
                <a:solidFill>
                  <a:srgbClr val="28094B"/>
                </a:solidFill>
                <a:latin typeface="Kollektif"/>
              </a:rPr>
              <a:t> </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18072B"/>
        </a:solidFill>
      </p:bgPr>
    </p:bg>
    <p:spTree>
      <p:nvGrpSpPr>
        <p:cNvPr id="1" name=""/>
        <p:cNvGrpSpPr/>
        <p:nvPr/>
      </p:nvGrpSpPr>
      <p:grpSpPr>
        <a:xfrm>
          <a:off x="0" y="0"/>
          <a:ext cx="0" cy="0"/>
          <a:chOff x="0" y="0"/>
          <a:chExt cx="0" cy="0"/>
        </a:xfrm>
      </p:grpSpPr>
      <p:sp>
        <p:nvSpPr>
          <p:cNvPr name="Freeform 2" id="2"/>
          <p:cNvSpPr/>
          <p:nvPr/>
        </p:nvSpPr>
        <p:spPr>
          <a:xfrm flipH="false" flipV="true" rot="-10800000">
            <a:off x="-229820" y="-4568253"/>
            <a:ext cx="12495320" cy="15522137"/>
          </a:xfrm>
          <a:custGeom>
            <a:avLst/>
            <a:gdLst/>
            <a:ahLst/>
            <a:cxnLst/>
            <a:rect r="r" b="b" t="t" l="l"/>
            <a:pathLst>
              <a:path h="15522137" w="12495320">
                <a:moveTo>
                  <a:pt x="0" y="15522137"/>
                </a:moveTo>
                <a:lnTo>
                  <a:pt x="12495320" y="15522137"/>
                </a:lnTo>
                <a:lnTo>
                  <a:pt x="12495320" y="0"/>
                </a:lnTo>
                <a:lnTo>
                  <a:pt x="0" y="0"/>
                </a:lnTo>
                <a:lnTo>
                  <a:pt x="0" y="15522137"/>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7791431" y="3269015"/>
            <a:ext cx="9284724" cy="2618571"/>
          </a:xfrm>
          <a:prstGeom prst="rect">
            <a:avLst/>
          </a:prstGeom>
        </p:spPr>
        <p:txBody>
          <a:bodyPr anchor="t" rtlCol="false" tIns="0" lIns="0" bIns="0" rIns="0">
            <a:spAutoFit/>
          </a:bodyPr>
          <a:lstStyle/>
          <a:p>
            <a:pPr algn="r">
              <a:lnSpc>
                <a:spcPts val="10163"/>
              </a:lnSpc>
            </a:pPr>
            <a:r>
              <a:rPr lang="en-US" sz="9239" spc="988">
                <a:solidFill>
                  <a:srgbClr val="FFFFFF"/>
                </a:solidFill>
                <a:latin typeface="Public Sans Bold"/>
              </a:rPr>
              <a:t>FINAL THOUGHTS</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1256553" y="307173"/>
            <a:ext cx="16262788" cy="20202221"/>
          </a:xfrm>
          <a:custGeom>
            <a:avLst/>
            <a:gdLst/>
            <a:ahLst/>
            <a:cxnLst/>
            <a:rect r="r" b="b" t="t" l="l"/>
            <a:pathLst>
              <a:path h="20202221" w="16262788">
                <a:moveTo>
                  <a:pt x="0" y="0"/>
                </a:moveTo>
                <a:lnTo>
                  <a:pt x="16262788" y="0"/>
                </a:lnTo>
                <a:lnTo>
                  <a:pt x="16262788" y="20202221"/>
                </a:lnTo>
                <a:lnTo>
                  <a:pt x="0" y="2020222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971394" y="2854422"/>
            <a:ext cx="14833104" cy="3860418"/>
          </a:xfrm>
          <a:prstGeom prst="rect">
            <a:avLst/>
          </a:prstGeom>
        </p:spPr>
        <p:txBody>
          <a:bodyPr anchor="t" rtlCol="false" tIns="0" lIns="0" bIns="0" rIns="0">
            <a:spAutoFit/>
          </a:bodyPr>
          <a:lstStyle/>
          <a:p>
            <a:pPr algn="ctr">
              <a:lnSpc>
                <a:spcPts val="14797"/>
              </a:lnSpc>
            </a:pPr>
            <a:r>
              <a:rPr lang="en-US" sz="15099" spc="1585">
                <a:solidFill>
                  <a:srgbClr val="18072B"/>
                </a:solidFill>
                <a:latin typeface="Roboto Bold"/>
              </a:rPr>
              <a:t>THANK</a:t>
            </a:r>
          </a:p>
          <a:p>
            <a:pPr algn="ctr">
              <a:lnSpc>
                <a:spcPts val="14797"/>
              </a:lnSpc>
            </a:pPr>
            <a:r>
              <a:rPr lang="en-US" sz="15099" spc="1585">
                <a:solidFill>
                  <a:srgbClr val="18072B"/>
                </a:solidFill>
                <a:latin typeface="Roboto Bold"/>
              </a:rPr>
              <a:t>YOU</a:t>
            </a:r>
          </a:p>
        </p:txBody>
      </p:sp>
      <p:sp>
        <p:nvSpPr>
          <p:cNvPr name="TextBox 4" id="4"/>
          <p:cNvSpPr txBox="true"/>
          <p:nvPr/>
        </p:nvSpPr>
        <p:spPr>
          <a:xfrm rot="0">
            <a:off x="5832231" y="1829214"/>
            <a:ext cx="6623538" cy="447675"/>
          </a:xfrm>
          <a:prstGeom prst="rect">
            <a:avLst/>
          </a:prstGeom>
        </p:spPr>
        <p:txBody>
          <a:bodyPr anchor="t" rtlCol="false" tIns="0" lIns="0" bIns="0" rIns="0">
            <a:spAutoFit/>
          </a:bodyPr>
          <a:lstStyle/>
          <a:p>
            <a:pPr algn="ctr">
              <a:lnSpc>
                <a:spcPts val="3300"/>
              </a:lnSpc>
            </a:pPr>
            <a:r>
              <a:rPr lang="en-US" sz="3000" spc="254">
                <a:solidFill>
                  <a:srgbClr val="18072B"/>
                </a:solidFill>
                <a:latin typeface="Public Sans Heavy"/>
              </a:rPr>
              <a:t>IS 6812 - GROUP 8</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18072B"/>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3982606"/>
            <a:ext cx="507066" cy="507066"/>
          </a:xfrm>
          <a:custGeom>
            <a:avLst/>
            <a:gdLst/>
            <a:ahLst/>
            <a:cxnLst/>
            <a:rect r="r" b="b" t="t" l="l"/>
            <a:pathLst>
              <a:path h="507066" w="507066">
                <a:moveTo>
                  <a:pt x="0" y="0"/>
                </a:moveTo>
                <a:lnTo>
                  <a:pt x="507066" y="0"/>
                </a:lnTo>
                <a:lnTo>
                  <a:pt x="507066" y="507066"/>
                </a:lnTo>
                <a:lnTo>
                  <a:pt x="0" y="5070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5932805" y="2886377"/>
            <a:ext cx="12635551" cy="298658"/>
          </a:xfrm>
          <a:custGeom>
            <a:avLst/>
            <a:gdLst/>
            <a:ahLst/>
            <a:cxnLst/>
            <a:rect r="r" b="b" t="t" l="l"/>
            <a:pathLst>
              <a:path h="298658" w="12635551">
                <a:moveTo>
                  <a:pt x="0" y="0"/>
                </a:moveTo>
                <a:lnTo>
                  <a:pt x="12635551" y="0"/>
                </a:lnTo>
                <a:lnTo>
                  <a:pt x="12635551" y="298659"/>
                </a:lnTo>
                <a:lnTo>
                  <a:pt x="0" y="29865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2957700" y="874011"/>
            <a:ext cx="559181" cy="296366"/>
          </a:xfrm>
          <a:custGeom>
            <a:avLst/>
            <a:gdLst/>
            <a:ahLst/>
            <a:cxnLst/>
            <a:rect r="r" b="b" t="t" l="l"/>
            <a:pathLst>
              <a:path h="296366" w="559181">
                <a:moveTo>
                  <a:pt x="0" y="0"/>
                </a:moveTo>
                <a:lnTo>
                  <a:pt x="559182" y="0"/>
                </a:lnTo>
                <a:lnTo>
                  <a:pt x="559182" y="296366"/>
                </a:lnTo>
                <a:lnTo>
                  <a:pt x="0" y="29636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878252" y="918414"/>
            <a:ext cx="300896" cy="300896"/>
          </a:xfrm>
          <a:custGeom>
            <a:avLst/>
            <a:gdLst/>
            <a:ahLst/>
            <a:cxnLst/>
            <a:rect r="r" b="b" t="t" l="l"/>
            <a:pathLst>
              <a:path h="300896" w="300896">
                <a:moveTo>
                  <a:pt x="0" y="0"/>
                </a:moveTo>
                <a:lnTo>
                  <a:pt x="300896" y="0"/>
                </a:lnTo>
                <a:lnTo>
                  <a:pt x="300896" y="300895"/>
                </a:lnTo>
                <a:lnTo>
                  <a:pt x="0" y="30089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11421841" y="1135607"/>
            <a:ext cx="6873872" cy="162473"/>
          </a:xfrm>
          <a:custGeom>
            <a:avLst/>
            <a:gdLst/>
            <a:ahLst/>
            <a:cxnLst/>
            <a:rect r="r" b="b" t="t" l="l"/>
            <a:pathLst>
              <a:path h="162473" w="6873872">
                <a:moveTo>
                  <a:pt x="0" y="0"/>
                </a:moveTo>
                <a:lnTo>
                  <a:pt x="6873872" y="0"/>
                </a:lnTo>
                <a:lnTo>
                  <a:pt x="6873872" y="162474"/>
                </a:lnTo>
                <a:lnTo>
                  <a:pt x="0" y="16247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7" id="7"/>
          <p:cNvSpPr txBox="true"/>
          <p:nvPr/>
        </p:nvSpPr>
        <p:spPr>
          <a:xfrm rot="0">
            <a:off x="10101928" y="1499369"/>
            <a:ext cx="8193785" cy="1137285"/>
          </a:xfrm>
          <a:prstGeom prst="rect">
            <a:avLst/>
          </a:prstGeom>
        </p:spPr>
        <p:txBody>
          <a:bodyPr anchor="t" rtlCol="false" tIns="0" lIns="0" bIns="0" rIns="0">
            <a:spAutoFit/>
          </a:bodyPr>
          <a:lstStyle/>
          <a:p>
            <a:pPr algn="ctr">
              <a:lnSpc>
                <a:spcPts val="9240"/>
              </a:lnSpc>
            </a:pPr>
            <a:r>
              <a:rPr lang="en-US" sz="6600">
                <a:solidFill>
                  <a:srgbClr val="FFFFFF"/>
                </a:solidFill>
                <a:latin typeface="Roboto Bold"/>
              </a:rPr>
              <a:t>Business Problem</a:t>
            </a:r>
          </a:p>
        </p:txBody>
      </p:sp>
      <p:sp>
        <p:nvSpPr>
          <p:cNvPr name="TextBox 8" id="8"/>
          <p:cNvSpPr txBox="true"/>
          <p:nvPr/>
        </p:nvSpPr>
        <p:spPr>
          <a:xfrm rot="0">
            <a:off x="1996672" y="3670811"/>
            <a:ext cx="13188793" cy="1099820"/>
          </a:xfrm>
          <a:prstGeom prst="rect">
            <a:avLst/>
          </a:prstGeom>
        </p:spPr>
        <p:txBody>
          <a:bodyPr anchor="t" rtlCol="false" tIns="0" lIns="0" bIns="0" rIns="0">
            <a:spAutoFit/>
          </a:bodyPr>
          <a:lstStyle/>
          <a:p>
            <a:pPr>
              <a:lnSpc>
                <a:spcPts val="4480"/>
              </a:lnSpc>
            </a:pPr>
            <a:r>
              <a:rPr lang="en-US" sz="3200">
                <a:solidFill>
                  <a:srgbClr val="FFFFFF"/>
                </a:solidFill>
                <a:latin typeface="Glacial Indifference"/>
              </a:rPr>
              <a:t>Insufficient or non-existent credit histories and variance among people’s financial historical data. </a:t>
            </a:r>
          </a:p>
        </p:txBody>
      </p:sp>
      <p:sp>
        <p:nvSpPr>
          <p:cNvPr name="TextBox 9" id="9"/>
          <p:cNvSpPr txBox="true"/>
          <p:nvPr/>
        </p:nvSpPr>
        <p:spPr>
          <a:xfrm rot="0">
            <a:off x="1377483" y="950032"/>
            <a:ext cx="2881950" cy="497840"/>
          </a:xfrm>
          <a:prstGeom prst="rect">
            <a:avLst/>
          </a:prstGeom>
        </p:spPr>
        <p:txBody>
          <a:bodyPr anchor="t" rtlCol="false" tIns="0" lIns="0" bIns="0" rIns="0">
            <a:spAutoFit/>
          </a:bodyPr>
          <a:lstStyle/>
          <a:p>
            <a:pPr>
              <a:lnSpc>
                <a:spcPts val="1869"/>
              </a:lnSpc>
            </a:pPr>
            <a:r>
              <a:rPr lang="en-US" sz="1699" spc="67">
                <a:solidFill>
                  <a:srgbClr val="FFFFFF"/>
                </a:solidFill>
                <a:latin typeface="Kollektif Bold"/>
              </a:rPr>
              <a:t>GROUP 8</a:t>
            </a:r>
          </a:p>
          <a:p>
            <a:pPr>
              <a:lnSpc>
                <a:spcPts val="1869"/>
              </a:lnSpc>
            </a:pPr>
          </a:p>
        </p:txBody>
      </p:sp>
      <p:sp>
        <p:nvSpPr>
          <p:cNvPr name="Freeform 10" id="10"/>
          <p:cNvSpPr/>
          <p:nvPr/>
        </p:nvSpPr>
        <p:spPr>
          <a:xfrm flipH="false" flipV="false" rot="0">
            <a:off x="1028700" y="5817457"/>
            <a:ext cx="507066" cy="507066"/>
          </a:xfrm>
          <a:custGeom>
            <a:avLst/>
            <a:gdLst/>
            <a:ahLst/>
            <a:cxnLst/>
            <a:rect r="r" b="b" t="t" l="l"/>
            <a:pathLst>
              <a:path h="507066" w="507066">
                <a:moveTo>
                  <a:pt x="0" y="0"/>
                </a:moveTo>
                <a:lnTo>
                  <a:pt x="507066" y="0"/>
                </a:lnTo>
                <a:lnTo>
                  <a:pt x="507066" y="507067"/>
                </a:lnTo>
                <a:lnTo>
                  <a:pt x="0" y="50706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1" id="11"/>
          <p:cNvSpPr/>
          <p:nvPr/>
        </p:nvSpPr>
        <p:spPr>
          <a:xfrm flipH="false" flipV="false" rot="0">
            <a:off x="1028700" y="7579730"/>
            <a:ext cx="507066" cy="507066"/>
          </a:xfrm>
          <a:custGeom>
            <a:avLst/>
            <a:gdLst/>
            <a:ahLst/>
            <a:cxnLst/>
            <a:rect r="r" b="b" t="t" l="l"/>
            <a:pathLst>
              <a:path h="507066" w="507066">
                <a:moveTo>
                  <a:pt x="0" y="0"/>
                </a:moveTo>
                <a:lnTo>
                  <a:pt x="507066" y="0"/>
                </a:lnTo>
                <a:lnTo>
                  <a:pt x="507066" y="507067"/>
                </a:lnTo>
                <a:lnTo>
                  <a:pt x="0" y="50706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2" id="12"/>
          <p:cNvSpPr/>
          <p:nvPr/>
        </p:nvSpPr>
        <p:spPr>
          <a:xfrm flipH="false" flipV="false" rot="-8100000">
            <a:off x="15170889" y="11716257"/>
            <a:ext cx="9512725" cy="224846"/>
          </a:xfrm>
          <a:custGeom>
            <a:avLst/>
            <a:gdLst/>
            <a:ahLst/>
            <a:cxnLst/>
            <a:rect r="r" b="b" t="t" l="l"/>
            <a:pathLst>
              <a:path h="224846" w="9512725">
                <a:moveTo>
                  <a:pt x="0" y="0"/>
                </a:moveTo>
                <a:lnTo>
                  <a:pt x="9512725" y="0"/>
                </a:lnTo>
                <a:lnTo>
                  <a:pt x="9512725" y="224847"/>
                </a:lnTo>
                <a:lnTo>
                  <a:pt x="0" y="22484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3" id="13"/>
          <p:cNvSpPr/>
          <p:nvPr/>
        </p:nvSpPr>
        <p:spPr>
          <a:xfrm flipH="false" flipV="false" rot="-8100000">
            <a:off x="14806919" y="10425928"/>
            <a:ext cx="9512725" cy="224846"/>
          </a:xfrm>
          <a:custGeom>
            <a:avLst/>
            <a:gdLst/>
            <a:ahLst/>
            <a:cxnLst/>
            <a:rect r="r" b="b" t="t" l="l"/>
            <a:pathLst>
              <a:path h="224846" w="9512725">
                <a:moveTo>
                  <a:pt x="0" y="0"/>
                </a:moveTo>
                <a:lnTo>
                  <a:pt x="9512725" y="0"/>
                </a:lnTo>
                <a:lnTo>
                  <a:pt x="9512725" y="224846"/>
                </a:lnTo>
                <a:lnTo>
                  <a:pt x="0" y="22484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4" id="14"/>
          <p:cNvSpPr txBox="true"/>
          <p:nvPr/>
        </p:nvSpPr>
        <p:spPr>
          <a:xfrm rot="0">
            <a:off x="1996672" y="7029810"/>
            <a:ext cx="13494234" cy="1661795"/>
          </a:xfrm>
          <a:prstGeom prst="rect">
            <a:avLst/>
          </a:prstGeom>
        </p:spPr>
        <p:txBody>
          <a:bodyPr anchor="t" rtlCol="false" tIns="0" lIns="0" bIns="0" rIns="0">
            <a:spAutoFit/>
          </a:bodyPr>
          <a:lstStyle/>
          <a:p>
            <a:pPr>
              <a:lnSpc>
                <a:spcPts val="4480"/>
              </a:lnSpc>
            </a:pPr>
            <a:r>
              <a:rPr lang="en-US" sz="3200">
                <a:solidFill>
                  <a:srgbClr val="FFFFFF"/>
                </a:solidFill>
                <a:latin typeface="Glacial Indifference"/>
              </a:rPr>
              <a:t>Lenders have issues in identifying and predict which customers are at risk of default, possibly leading to mis-identifications and reduction of possible future customers that would be in fact reliable borrowers.</a:t>
            </a:r>
          </a:p>
        </p:txBody>
      </p:sp>
      <p:sp>
        <p:nvSpPr>
          <p:cNvPr name="TextBox 15" id="15"/>
          <p:cNvSpPr txBox="true"/>
          <p:nvPr/>
        </p:nvSpPr>
        <p:spPr>
          <a:xfrm rot="0">
            <a:off x="1996672" y="5456216"/>
            <a:ext cx="13494234" cy="1099820"/>
          </a:xfrm>
          <a:prstGeom prst="rect">
            <a:avLst/>
          </a:prstGeom>
        </p:spPr>
        <p:txBody>
          <a:bodyPr anchor="t" rtlCol="false" tIns="0" lIns="0" bIns="0" rIns="0">
            <a:spAutoFit/>
          </a:bodyPr>
          <a:lstStyle/>
          <a:p>
            <a:pPr>
              <a:lnSpc>
                <a:spcPts val="4480"/>
              </a:lnSpc>
            </a:pPr>
            <a:r>
              <a:rPr lang="en-US" sz="3200">
                <a:solidFill>
                  <a:srgbClr val="FFFFFF"/>
                </a:solidFill>
                <a:latin typeface="Glacial Indifference"/>
              </a:rPr>
              <a:t>Users have difficulty in verifying and providing proof of credit accountability when getting loans</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7192315" y="612415"/>
            <a:ext cx="559181" cy="296366"/>
          </a:xfrm>
          <a:custGeom>
            <a:avLst/>
            <a:gdLst/>
            <a:ahLst/>
            <a:cxnLst/>
            <a:rect r="r" b="b" t="t" l="l"/>
            <a:pathLst>
              <a:path h="296366" w="559181">
                <a:moveTo>
                  <a:pt x="0" y="0"/>
                </a:moveTo>
                <a:lnTo>
                  <a:pt x="559182" y="0"/>
                </a:lnTo>
                <a:lnTo>
                  <a:pt x="559182" y="296366"/>
                </a:lnTo>
                <a:lnTo>
                  <a:pt x="0" y="2963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59746" y="760598"/>
            <a:ext cx="300896" cy="300896"/>
          </a:xfrm>
          <a:custGeom>
            <a:avLst/>
            <a:gdLst/>
            <a:ahLst/>
            <a:cxnLst/>
            <a:rect r="r" b="b" t="t" l="l"/>
            <a:pathLst>
              <a:path h="300896" w="300896">
                <a:moveTo>
                  <a:pt x="0" y="0"/>
                </a:moveTo>
                <a:lnTo>
                  <a:pt x="300896" y="0"/>
                </a:lnTo>
                <a:lnTo>
                  <a:pt x="300896" y="300895"/>
                </a:lnTo>
                <a:lnTo>
                  <a:pt x="0" y="30089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2843309" y="1268486"/>
            <a:ext cx="6873872" cy="162473"/>
          </a:xfrm>
          <a:custGeom>
            <a:avLst/>
            <a:gdLst/>
            <a:ahLst/>
            <a:cxnLst/>
            <a:rect r="r" b="b" t="t" l="l"/>
            <a:pathLst>
              <a:path h="162473" w="6873872">
                <a:moveTo>
                  <a:pt x="0" y="0"/>
                </a:moveTo>
                <a:lnTo>
                  <a:pt x="6873873" y="0"/>
                </a:lnTo>
                <a:lnTo>
                  <a:pt x="6873873" y="162473"/>
                </a:lnTo>
                <a:lnTo>
                  <a:pt x="0" y="16247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8100000">
            <a:off x="1019465" y="11553947"/>
            <a:ext cx="9512725" cy="224846"/>
          </a:xfrm>
          <a:custGeom>
            <a:avLst/>
            <a:gdLst/>
            <a:ahLst/>
            <a:cxnLst/>
            <a:rect r="r" b="b" t="t" l="l"/>
            <a:pathLst>
              <a:path h="224846" w="9512725">
                <a:moveTo>
                  <a:pt x="0" y="0"/>
                </a:moveTo>
                <a:lnTo>
                  <a:pt x="9512725" y="0"/>
                </a:lnTo>
                <a:lnTo>
                  <a:pt x="9512725" y="224846"/>
                </a:lnTo>
                <a:lnTo>
                  <a:pt x="0" y="22484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10800000">
            <a:off x="10905701" y="3561491"/>
            <a:ext cx="5883071" cy="139054"/>
          </a:xfrm>
          <a:custGeom>
            <a:avLst/>
            <a:gdLst/>
            <a:ahLst/>
            <a:cxnLst/>
            <a:rect r="r" b="b" t="t" l="l"/>
            <a:pathLst>
              <a:path h="139054" w="5883071">
                <a:moveTo>
                  <a:pt x="0" y="0"/>
                </a:moveTo>
                <a:lnTo>
                  <a:pt x="5883072" y="0"/>
                </a:lnTo>
                <a:lnTo>
                  <a:pt x="5883072" y="139055"/>
                </a:lnTo>
                <a:lnTo>
                  <a:pt x="0" y="13905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8100000">
            <a:off x="2268272" y="11911923"/>
            <a:ext cx="9512725" cy="224846"/>
          </a:xfrm>
          <a:custGeom>
            <a:avLst/>
            <a:gdLst/>
            <a:ahLst/>
            <a:cxnLst/>
            <a:rect r="r" b="b" t="t" l="l"/>
            <a:pathLst>
              <a:path h="224846" w="9512725">
                <a:moveTo>
                  <a:pt x="0" y="0"/>
                </a:moveTo>
                <a:lnTo>
                  <a:pt x="9512725" y="0"/>
                </a:lnTo>
                <a:lnTo>
                  <a:pt x="9512725" y="224846"/>
                </a:lnTo>
                <a:lnTo>
                  <a:pt x="0" y="22484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2108606" y="2139203"/>
            <a:ext cx="12278340" cy="6568912"/>
          </a:xfrm>
          <a:custGeom>
            <a:avLst/>
            <a:gdLst/>
            <a:ahLst/>
            <a:cxnLst/>
            <a:rect r="r" b="b" t="t" l="l"/>
            <a:pathLst>
              <a:path h="6568912" w="12278340">
                <a:moveTo>
                  <a:pt x="0" y="0"/>
                </a:moveTo>
                <a:lnTo>
                  <a:pt x="12278340" y="0"/>
                </a:lnTo>
                <a:lnTo>
                  <a:pt x="12278340" y="6568912"/>
                </a:lnTo>
                <a:lnTo>
                  <a:pt x="0" y="6568912"/>
                </a:lnTo>
                <a:lnTo>
                  <a:pt x="0" y="0"/>
                </a:lnTo>
                <a:close/>
              </a:path>
            </a:pathLst>
          </a:custGeom>
          <a:blipFill>
            <a:blip r:embed="rId8"/>
            <a:stretch>
              <a:fillRect l="0" t="0" r="0" b="0"/>
            </a:stretch>
          </a:blipFill>
        </p:spPr>
      </p:sp>
      <p:sp>
        <p:nvSpPr>
          <p:cNvPr name="TextBox 9" id="9"/>
          <p:cNvSpPr txBox="true"/>
          <p:nvPr/>
        </p:nvSpPr>
        <p:spPr>
          <a:xfrm rot="0">
            <a:off x="10981901" y="2186081"/>
            <a:ext cx="5730671" cy="1137285"/>
          </a:xfrm>
          <a:prstGeom prst="rect">
            <a:avLst/>
          </a:prstGeom>
        </p:spPr>
        <p:txBody>
          <a:bodyPr anchor="t" rtlCol="false" tIns="0" lIns="0" bIns="0" rIns="0">
            <a:spAutoFit/>
          </a:bodyPr>
          <a:lstStyle/>
          <a:p>
            <a:pPr algn="ctr">
              <a:lnSpc>
                <a:spcPts val="9240"/>
              </a:lnSpc>
            </a:pPr>
            <a:r>
              <a:rPr lang="en-US" sz="6600">
                <a:solidFill>
                  <a:srgbClr val="18072B"/>
                </a:solidFill>
                <a:latin typeface="Roboto Bold"/>
              </a:rPr>
              <a:t>Purpose</a:t>
            </a:r>
          </a:p>
        </p:txBody>
      </p:sp>
      <p:sp>
        <p:nvSpPr>
          <p:cNvPr name="TextBox 10" id="10"/>
          <p:cNvSpPr txBox="true"/>
          <p:nvPr/>
        </p:nvSpPr>
        <p:spPr>
          <a:xfrm rot="0">
            <a:off x="10905701" y="4056217"/>
            <a:ext cx="5806871" cy="4471670"/>
          </a:xfrm>
          <a:prstGeom prst="rect">
            <a:avLst/>
          </a:prstGeom>
        </p:spPr>
        <p:txBody>
          <a:bodyPr anchor="t" rtlCol="false" tIns="0" lIns="0" bIns="0" rIns="0">
            <a:spAutoFit/>
          </a:bodyPr>
          <a:lstStyle/>
          <a:p>
            <a:pPr algn="ctr" marL="0" indent="0" lvl="0">
              <a:lnSpc>
                <a:spcPts val="4480"/>
              </a:lnSpc>
              <a:spcBef>
                <a:spcPct val="0"/>
              </a:spcBef>
            </a:pPr>
            <a:r>
              <a:rPr lang="en-US" sz="3200" strike="noStrike" u="none">
                <a:solidFill>
                  <a:srgbClr val="000000"/>
                </a:solidFill>
                <a:latin typeface="Glacial Indifference"/>
              </a:rPr>
              <a:t>The purpose of the proposed project is to create a supervised analytical model to help Home Credit predict how capable each applicant is of repaying a possible loan by identifying possible defaulters and non-defaulters. </a:t>
            </a:r>
          </a:p>
        </p:txBody>
      </p:sp>
      <p:sp>
        <p:nvSpPr>
          <p:cNvPr name="TextBox 11" id="11"/>
          <p:cNvSpPr txBox="true"/>
          <p:nvPr/>
        </p:nvSpPr>
        <p:spPr>
          <a:xfrm rot="0">
            <a:off x="1535766" y="785950"/>
            <a:ext cx="3032398" cy="497840"/>
          </a:xfrm>
          <a:prstGeom prst="rect">
            <a:avLst/>
          </a:prstGeom>
        </p:spPr>
        <p:txBody>
          <a:bodyPr anchor="t" rtlCol="false" tIns="0" lIns="0" bIns="0" rIns="0">
            <a:spAutoFit/>
          </a:bodyPr>
          <a:lstStyle/>
          <a:p>
            <a:pPr>
              <a:lnSpc>
                <a:spcPts val="1869"/>
              </a:lnSpc>
            </a:pPr>
            <a:r>
              <a:rPr lang="en-US" sz="1699" spc="67">
                <a:solidFill>
                  <a:srgbClr val="28094B"/>
                </a:solidFill>
                <a:latin typeface="Kollektif Bold"/>
              </a:rPr>
              <a:t>GROUP 8</a:t>
            </a:r>
          </a:p>
          <a:p>
            <a:pPr>
              <a:lnSpc>
                <a:spcPts val="1869"/>
              </a:lnSpc>
            </a:pPr>
          </a:p>
        </p:txBody>
      </p:sp>
      <p:sp>
        <p:nvSpPr>
          <p:cNvPr name="Freeform 12" id="12"/>
          <p:cNvSpPr/>
          <p:nvPr/>
        </p:nvSpPr>
        <p:spPr>
          <a:xfrm flipH="false" flipV="false" rot="-8100000">
            <a:off x="2420672" y="12064323"/>
            <a:ext cx="9512725" cy="224846"/>
          </a:xfrm>
          <a:custGeom>
            <a:avLst/>
            <a:gdLst/>
            <a:ahLst/>
            <a:cxnLst/>
            <a:rect r="r" b="b" t="t" l="l"/>
            <a:pathLst>
              <a:path h="224846" w="9512725">
                <a:moveTo>
                  <a:pt x="0" y="0"/>
                </a:moveTo>
                <a:lnTo>
                  <a:pt x="9512725" y="0"/>
                </a:lnTo>
                <a:lnTo>
                  <a:pt x="9512725" y="224846"/>
                </a:lnTo>
                <a:lnTo>
                  <a:pt x="0" y="22484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3" id="13"/>
          <p:cNvSpPr/>
          <p:nvPr/>
        </p:nvSpPr>
        <p:spPr>
          <a:xfrm flipH="false" flipV="false" rot="-8100000">
            <a:off x="1171865" y="11706347"/>
            <a:ext cx="9512725" cy="224846"/>
          </a:xfrm>
          <a:custGeom>
            <a:avLst/>
            <a:gdLst/>
            <a:ahLst/>
            <a:cxnLst/>
            <a:rect r="r" b="b" t="t" l="l"/>
            <a:pathLst>
              <a:path h="224846" w="9512725">
                <a:moveTo>
                  <a:pt x="0" y="0"/>
                </a:moveTo>
                <a:lnTo>
                  <a:pt x="9512725" y="0"/>
                </a:lnTo>
                <a:lnTo>
                  <a:pt x="9512725" y="224846"/>
                </a:lnTo>
                <a:lnTo>
                  <a:pt x="0" y="22484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4" id="14"/>
          <p:cNvSpPr/>
          <p:nvPr/>
        </p:nvSpPr>
        <p:spPr>
          <a:xfrm flipH="false" flipV="false" rot="-924613">
            <a:off x="-7776633" y="3384350"/>
            <a:ext cx="12287251" cy="10647531"/>
          </a:xfrm>
          <a:custGeom>
            <a:avLst/>
            <a:gdLst/>
            <a:ahLst/>
            <a:cxnLst/>
            <a:rect r="r" b="b" t="t" l="l"/>
            <a:pathLst>
              <a:path h="10647531" w="12287251">
                <a:moveTo>
                  <a:pt x="0" y="0"/>
                </a:moveTo>
                <a:lnTo>
                  <a:pt x="12287251" y="0"/>
                </a:lnTo>
                <a:lnTo>
                  <a:pt x="12287251" y="10647531"/>
                </a:lnTo>
                <a:lnTo>
                  <a:pt x="0" y="1064753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18072B"/>
        </a:solidFill>
      </p:bgPr>
    </p:bg>
    <p:spTree>
      <p:nvGrpSpPr>
        <p:cNvPr id="1" name=""/>
        <p:cNvGrpSpPr/>
        <p:nvPr/>
      </p:nvGrpSpPr>
      <p:grpSpPr>
        <a:xfrm>
          <a:off x="0" y="0"/>
          <a:ext cx="0" cy="0"/>
          <a:chOff x="0" y="0"/>
          <a:chExt cx="0" cy="0"/>
        </a:xfrm>
      </p:grpSpPr>
      <p:sp>
        <p:nvSpPr>
          <p:cNvPr name="Freeform 2" id="2"/>
          <p:cNvSpPr/>
          <p:nvPr/>
        </p:nvSpPr>
        <p:spPr>
          <a:xfrm flipH="false" flipV="true" rot="-10800000">
            <a:off x="-7491155" y="-5834901"/>
            <a:ext cx="14581663" cy="18113867"/>
          </a:xfrm>
          <a:custGeom>
            <a:avLst/>
            <a:gdLst/>
            <a:ahLst/>
            <a:cxnLst/>
            <a:rect r="r" b="b" t="t" l="l"/>
            <a:pathLst>
              <a:path h="18113867" w="14581663">
                <a:moveTo>
                  <a:pt x="0" y="18113867"/>
                </a:moveTo>
                <a:lnTo>
                  <a:pt x="14581663" y="18113867"/>
                </a:lnTo>
                <a:lnTo>
                  <a:pt x="14581663" y="0"/>
                </a:lnTo>
                <a:lnTo>
                  <a:pt x="0" y="0"/>
                </a:lnTo>
                <a:lnTo>
                  <a:pt x="0" y="18113867"/>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970934" y="3653603"/>
            <a:ext cx="1222090" cy="1222090"/>
          </a:xfrm>
          <a:custGeom>
            <a:avLst/>
            <a:gdLst/>
            <a:ahLst/>
            <a:cxnLst/>
            <a:rect r="r" b="b" t="t" l="l"/>
            <a:pathLst>
              <a:path h="1222090" w="1222090">
                <a:moveTo>
                  <a:pt x="0" y="0"/>
                </a:moveTo>
                <a:lnTo>
                  <a:pt x="1222090" y="0"/>
                </a:lnTo>
                <a:lnTo>
                  <a:pt x="1222090" y="1222090"/>
                </a:lnTo>
                <a:lnTo>
                  <a:pt x="0" y="122209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2989730" y="3935558"/>
            <a:ext cx="1203294" cy="581978"/>
          </a:xfrm>
          <a:prstGeom prst="rect">
            <a:avLst/>
          </a:prstGeom>
        </p:spPr>
        <p:txBody>
          <a:bodyPr anchor="t" rtlCol="false" tIns="0" lIns="0" bIns="0" rIns="0">
            <a:spAutoFit/>
          </a:bodyPr>
          <a:lstStyle/>
          <a:p>
            <a:pPr algn="ctr">
              <a:lnSpc>
                <a:spcPts val="4672"/>
              </a:lnSpc>
              <a:spcBef>
                <a:spcPct val="0"/>
              </a:spcBef>
            </a:pPr>
            <a:r>
              <a:rPr lang="en-US" sz="3337">
                <a:solidFill>
                  <a:srgbClr val="FFFFFF"/>
                </a:solidFill>
                <a:latin typeface="Roboto Bold"/>
              </a:rPr>
              <a:t>01</a:t>
            </a:r>
          </a:p>
        </p:txBody>
      </p:sp>
      <p:sp>
        <p:nvSpPr>
          <p:cNvPr name="Freeform 5" id="5"/>
          <p:cNvSpPr/>
          <p:nvPr/>
        </p:nvSpPr>
        <p:spPr>
          <a:xfrm flipH="false" flipV="false" rot="0">
            <a:off x="2970934" y="6284014"/>
            <a:ext cx="1222090" cy="1222090"/>
          </a:xfrm>
          <a:custGeom>
            <a:avLst/>
            <a:gdLst/>
            <a:ahLst/>
            <a:cxnLst/>
            <a:rect r="r" b="b" t="t" l="l"/>
            <a:pathLst>
              <a:path h="1222090" w="1222090">
                <a:moveTo>
                  <a:pt x="0" y="0"/>
                </a:moveTo>
                <a:lnTo>
                  <a:pt x="1222090" y="0"/>
                </a:lnTo>
                <a:lnTo>
                  <a:pt x="1222090" y="1222090"/>
                </a:lnTo>
                <a:lnTo>
                  <a:pt x="0" y="122209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6" id="6"/>
          <p:cNvSpPr txBox="true"/>
          <p:nvPr/>
        </p:nvSpPr>
        <p:spPr>
          <a:xfrm rot="0">
            <a:off x="2989730" y="6565970"/>
            <a:ext cx="1203294" cy="581978"/>
          </a:xfrm>
          <a:prstGeom prst="rect">
            <a:avLst/>
          </a:prstGeom>
        </p:spPr>
        <p:txBody>
          <a:bodyPr anchor="t" rtlCol="false" tIns="0" lIns="0" bIns="0" rIns="0">
            <a:spAutoFit/>
          </a:bodyPr>
          <a:lstStyle/>
          <a:p>
            <a:pPr algn="ctr">
              <a:lnSpc>
                <a:spcPts val="4672"/>
              </a:lnSpc>
              <a:spcBef>
                <a:spcPct val="0"/>
              </a:spcBef>
            </a:pPr>
            <a:r>
              <a:rPr lang="en-US" sz="3337">
                <a:solidFill>
                  <a:srgbClr val="FFFFFF"/>
                </a:solidFill>
                <a:latin typeface="Roboto Bold"/>
              </a:rPr>
              <a:t>03</a:t>
            </a:r>
          </a:p>
        </p:txBody>
      </p:sp>
      <p:sp>
        <p:nvSpPr>
          <p:cNvPr name="Freeform 7" id="7"/>
          <p:cNvSpPr/>
          <p:nvPr/>
        </p:nvSpPr>
        <p:spPr>
          <a:xfrm flipH="false" flipV="true" rot="0">
            <a:off x="11201297" y="-2414764"/>
            <a:ext cx="14581663" cy="18113867"/>
          </a:xfrm>
          <a:custGeom>
            <a:avLst/>
            <a:gdLst/>
            <a:ahLst/>
            <a:cxnLst/>
            <a:rect r="r" b="b" t="t" l="l"/>
            <a:pathLst>
              <a:path h="18113867" w="14581663">
                <a:moveTo>
                  <a:pt x="0" y="18113867"/>
                </a:moveTo>
                <a:lnTo>
                  <a:pt x="14581663" y="18113867"/>
                </a:lnTo>
                <a:lnTo>
                  <a:pt x="14581663" y="0"/>
                </a:lnTo>
                <a:lnTo>
                  <a:pt x="0" y="0"/>
                </a:lnTo>
                <a:lnTo>
                  <a:pt x="0" y="18113867"/>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9979207" y="3572481"/>
            <a:ext cx="1222090" cy="1222090"/>
          </a:xfrm>
          <a:custGeom>
            <a:avLst/>
            <a:gdLst/>
            <a:ahLst/>
            <a:cxnLst/>
            <a:rect r="r" b="b" t="t" l="l"/>
            <a:pathLst>
              <a:path h="1222090" w="1222090">
                <a:moveTo>
                  <a:pt x="0" y="0"/>
                </a:moveTo>
                <a:lnTo>
                  <a:pt x="1222090" y="0"/>
                </a:lnTo>
                <a:lnTo>
                  <a:pt x="1222090" y="1222090"/>
                </a:lnTo>
                <a:lnTo>
                  <a:pt x="0" y="122209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9" id="9"/>
          <p:cNvSpPr txBox="true"/>
          <p:nvPr/>
        </p:nvSpPr>
        <p:spPr>
          <a:xfrm rot="0">
            <a:off x="9998003" y="3854437"/>
            <a:ext cx="1203294" cy="581978"/>
          </a:xfrm>
          <a:prstGeom prst="rect">
            <a:avLst/>
          </a:prstGeom>
        </p:spPr>
        <p:txBody>
          <a:bodyPr anchor="t" rtlCol="false" tIns="0" lIns="0" bIns="0" rIns="0">
            <a:spAutoFit/>
          </a:bodyPr>
          <a:lstStyle/>
          <a:p>
            <a:pPr algn="ctr">
              <a:lnSpc>
                <a:spcPts val="4672"/>
              </a:lnSpc>
              <a:spcBef>
                <a:spcPct val="0"/>
              </a:spcBef>
            </a:pPr>
            <a:r>
              <a:rPr lang="en-US" sz="3337">
                <a:solidFill>
                  <a:srgbClr val="FFFFFF"/>
                </a:solidFill>
                <a:latin typeface="Roboto Bold"/>
              </a:rPr>
              <a:t>02</a:t>
            </a:r>
          </a:p>
        </p:txBody>
      </p:sp>
      <p:sp>
        <p:nvSpPr>
          <p:cNvPr name="Freeform 10" id="10"/>
          <p:cNvSpPr/>
          <p:nvPr/>
        </p:nvSpPr>
        <p:spPr>
          <a:xfrm flipH="false" flipV="false" rot="0">
            <a:off x="9979207" y="6341164"/>
            <a:ext cx="1222090" cy="1222090"/>
          </a:xfrm>
          <a:custGeom>
            <a:avLst/>
            <a:gdLst/>
            <a:ahLst/>
            <a:cxnLst/>
            <a:rect r="r" b="b" t="t" l="l"/>
            <a:pathLst>
              <a:path h="1222090" w="1222090">
                <a:moveTo>
                  <a:pt x="0" y="0"/>
                </a:moveTo>
                <a:lnTo>
                  <a:pt x="1222090" y="0"/>
                </a:lnTo>
                <a:lnTo>
                  <a:pt x="1222090" y="1222090"/>
                </a:lnTo>
                <a:lnTo>
                  <a:pt x="0" y="122209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1" id="11"/>
          <p:cNvSpPr txBox="true"/>
          <p:nvPr/>
        </p:nvSpPr>
        <p:spPr>
          <a:xfrm rot="0">
            <a:off x="9998003" y="6623120"/>
            <a:ext cx="1203294" cy="581978"/>
          </a:xfrm>
          <a:prstGeom prst="rect">
            <a:avLst/>
          </a:prstGeom>
        </p:spPr>
        <p:txBody>
          <a:bodyPr anchor="t" rtlCol="false" tIns="0" lIns="0" bIns="0" rIns="0">
            <a:spAutoFit/>
          </a:bodyPr>
          <a:lstStyle/>
          <a:p>
            <a:pPr algn="ctr">
              <a:lnSpc>
                <a:spcPts val="4672"/>
              </a:lnSpc>
              <a:spcBef>
                <a:spcPct val="0"/>
              </a:spcBef>
            </a:pPr>
            <a:r>
              <a:rPr lang="en-US" sz="3337">
                <a:solidFill>
                  <a:srgbClr val="FFFFFF"/>
                </a:solidFill>
                <a:latin typeface="Roboto Bold"/>
              </a:rPr>
              <a:t>04</a:t>
            </a:r>
          </a:p>
        </p:txBody>
      </p:sp>
      <p:sp>
        <p:nvSpPr>
          <p:cNvPr name="TextBox 12" id="12"/>
          <p:cNvSpPr txBox="true"/>
          <p:nvPr/>
        </p:nvSpPr>
        <p:spPr>
          <a:xfrm rot="0">
            <a:off x="3422550" y="1750385"/>
            <a:ext cx="11442900" cy="1009650"/>
          </a:xfrm>
          <a:prstGeom prst="rect">
            <a:avLst/>
          </a:prstGeom>
        </p:spPr>
        <p:txBody>
          <a:bodyPr anchor="t" rtlCol="false" tIns="0" lIns="0" bIns="0" rIns="0">
            <a:spAutoFit/>
          </a:bodyPr>
          <a:lstStyle/>
          <a:p>
            <a:pPr algn="ctr">
              <a:lnSpc>
                <a:spcPts val="7920"/>
              </a:lnSpc>
            </a:pPr>
            <a:r>
              <a:rPr lang="en-US" sz="6600">
                <a:solidFill>
                  <a:srgbClr val="FFFFFF"/>
                </a:solidFill>
                <a:latin typeface="Roboto Bold"/>
              </a:rPr>
              <a:t>Approach</a:t>
            </a:r>
          </a:p>
        </p:txBody>
      </p:sp>
      <p:sp>
        <p:nvSpPr>
          <p:cNvPr name="Freeform 13" id="13"/>
          <p:cNvSpPr/>
          <p:nvPr/>
        </p:nvSpPr>
        <p:spPr>
          <a:xfrm flipH="false" flipV="false" rot="0">
            <a:off x="17192315" y="612415"/>
            <a:ext cx="559181" cy="296366"/>
          </a:xfrm>
          <a:custGeom>
            <a:avLst/>
            <a:gdLst/>
            <a:ahLst/>
            <a:cxnLst/>
            <a:rect r="r" b="b" t="t" l="l"/>
            <a:pathLst>
              <a:path h="296366" w="559181">
                <a:moveTo>
                  <a:pt x="0" y="0"/>
                </a:moveTo>
                <a:lnTo>
                  <a:pt x="559182" y="0"/>
                </a:lnTo>
                <a:lnTo>
                  <a:pt x="559182" y="296366"/>
                </a:lnTo>
                <a:lnTo>
                  <a:pt x="0" y="29636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4" id="14"/>
          <p:cNvSpPr/>
          <p:nvPr/>
        </p:nvSpPr>
        <p:spPr>
          <a:xfrm flipH="false" flipV="false" rot="0">
            <a:off x="1059746" y="760598"/>
            <a:ext cx="300896" cy="300896"/>
          </a:xfrm>
          <a:custGeom>
            <a:avLst/>
            <a:gdLst/>
            <a:ahLst/>
            <a:cxnLst/>
            <a:rect r="r" b="b" t="t" l="l"/>
            <a:pathLst>
              <a:path h="300896" w="300896">
                <a:moveTo>
                  <a:pt x="0" y="0"/>
                </a:moveTo>
                <a:lnTo>
                  <a:pt x="300896" y="0"/>
                </a:lnTo>
                <a:lnTo>
                  <a:pt x="300896" y="300895"/>
                </a:lnTo>
                <a:lnTo>
                  <a:pt x="0" y="30089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5" id="15"/>
          <p:cNvSpPr txBox="true"/>
          <p:nvPr/>
        </p:nvSpPr>
        <p:spPr>
          <a:xfrm rot="0">
            <a:off x="1535766" y="785950"/>
            <a:ext cx="3032398" cy="497840"/>
          </a:xfrm>
          <a:prstGeom prst="rect">
            <a:avLst/>
          </a:prstGeom>
        </p:spPr>
        <p:txBody>
          <a:bodyPr anchor="t" rtlCol="false" tIns="0" lIns="0" bIns="0" rIns="0">
            <a:spAutoFit/>
          </a:bodyPr>
          <a:lstStyle/>
          <a:p>
            <a:pPr>
              <a:lnSpc>
                <a:spcPts val="1869"/>
              </a:lnSpc>
            </a:pPr>
            <a:r>
              <a:rPr lang="en-US" sz="1699" spc="67">
                <a:solidFill>
                  <a:srgbClr val="FFFFFF"/>
                </a:solidFill>
                <a:latin typeface="Kollektif Bold"/>
              </a:rPr>
              <a:t>GROUP 8</a:t>
            </a:r>
          </a:p>
          <a:p>
            <a:pPr>
              <a:lnSpc>
                <a:spcPts val="1869"/>
              </a:lnSpc>
            </a:pPr>
          </a:p>
        </p:txBody>
      </p:sp>
      <p:sp>
        <p:nvSpPr>
          <p:cNvPr name="Freeform 16" id="16"/>
          <p:cNvSpPr/>
          <p:nvPr/>
        </p:nvSpPr>
        <p:spPr>
          <a:xfrm flipH="false" flipV="false" rot="0">
            <a:off x="-2843309" y="1268486"/>
            <a:ext cx="6873872" cy="162473"/>
          </a:xfrm>
          <a:custGeom>
            <a:avLst/>
            <a:gdLst/>
            <a:ahLst/>
            <a:cxnLst/>
            <a:rect r="r" b="b" t="t" l="l"/>
            <a:pathLst>
              <a:path h="162473" w="6873872">
                <a:moveTo>
                  <a:pt x="0" y="0"/>
                </a:moveTo>
                <a:lnTo>
                  <a:pt x="6873873" y="0"/>
                </a:lnTo>
                <a:lnTo>
                  <a:pt x="6873873" y="162473"/>
                </a:lnTo>
                <a:lnTo>
                  <a:pt x="0" y="16247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17" id="17"/>
          <p:cNvSpPr txBox="true"/>
          <p:nvPr/>
        </p:nvSpPr>
        <p:spPr>
          <a:xfrm rot="0">
            <a:off x="11572772" y="6267450"/>
            <a:ext cx="4340927" cy="1542415"/>
          </a:xfrm>
          <a:prstGeom prst="rect">
            <a:avLst/>
          </a:prstGeom>
        </p:spPr>
        <p:txBody>
          <a:bodyPr anchor="t" rtlCol="false" tIns="0" lIns="0" bIns="0" rIns="0">
            <a:spAutoFit/>
          </a:bodyPr>
          <a:lstStyle/>
          <a:p>
            <a:pPr algn="l" marL="0" indent="0" lvl="0">
              <a:lnSpc>
                <a:spcPts val="2419"/>
              </a:lnSpc>
              <a:spcBef>
                <a:spcPct val="0"/>
              </a:spcBef>
            </a:pPr>
            <a:r>
              <a:rPr lang="en-US" sz="2199" spc="87" strike="noStrike" u="none">
                <a:solidFill>
                  <a:srgbClr val="FFFFFF"/>
                </a:solidFill>
                <a:latin typeface="Glacial Indifference Bold"/>
              </a:rPr>
              <a:t>FOCUS ON CAPTURING </a:t>
            </a:r>
          </a:p>
          <a:p>
            <a:pPr algn="l" marL="0" indent="0" lvl="0">
              <a:lnSpc>
                <a:spcPts val="2419"/>
              </a:lnSpc>
              <a:spcBef>
                <a:spcPct val="0"/>
              </a:spcBef>
            </a:pPr>
            <a:r>
              <a:rPr lang="en-US" sz="2199" spc="87" strike="noStrike" u="none">
                <a:solidFill>
                  <a:srgbClr val="FFFFFF"/>
                </a:solidFill>
                <a:latin typeface="Glacial Indifference Bold"/>
              </a:rPr>
              <a:t>THE  CLIENTS THAT TRADITIONALLY WOULD NOT HAVE ACCESS TO CREDIT </a:t>
            </a:r>
          </a:p>
          <a:p>
            <a:pPr algn="l" marL="0" indent="0" lvl="0">
              <a:lnSpc>
                <a:spcPts val="2419"/>
              </a:lnSpc>
              <a:spcBef>
                <a:spcPct val="0"/>
              </a:spcBef>
            </a:pPr>
          </a:p>
        </p:txBody>
      </p:sp>
      <p:sp>
        <p:nvSpPr>
          <p:cNvPr name="TextBox 18" id="18"/>
          <p:cNvSpPr txBox="true"/>
          <p:nvPr/>
        </p:nvSpPr>
        <p:spPr>
          <a:xfrm rot="0">
            <a:off x="4568164" y="6267450"/>
            <a:ext cx="4511105" cy="1542415"/>
          </a:xfrm>
          <a:prstGeom prst="rect">
            <a:avLst/>
          </a:prstGeom>
        </p:spPr>
        <p:txBody>
          <a:bodyPr anchor="t" rtlCol="false" tIns="0" lIns="0" bIns="0" rIns="0">
            <a:spAutoFit/>
          </a:bodyPr>
          <a:lstStyle/>
          <a:p>
            <a:pPr algn="l" marL="0" indent="0" lvl="0">
              <a:lnSpc>
                <a:spcPts val="2419"/>
              </a:lnSpc>
              <a:spcBef>
                <a:spcPct val="0"/>
              </a:spcBef>
            </a:pPr>
            <a:r>
              <a:rPr lang="en-US" sz="2199" spc="87" strike="noStrike" u="none">
                <a:solidFill>
                  <a:srgbClr val="FFFFFF"/>
                </a:solidFill>
                <a:latin typeface="Glacial Indifference Bold"/>
              </a:rPr>
              <a:t>TESTING OF MULTIPLE MODELS THAT CAN BE USED TO IDENTIFY DEFAULTERS AND NON-DEFAULTERS AND SUPPORT FUTURE ANALYSIS</a:t>
            </a:r>
          </a:p>
        </p:txBody>
      </p:sp>
      <p:sp>
        <p:nvSpPr>
          <p:cNvPr name="TextBox 19" id="19"/>
          <p:cNvSpPr txBox="true"/>
          <p:nvPr/>
        </p:nvSpPr>
        <p:spPr>
          <a:xfrm rot="0">
            <a:off x="4568164" y="3601085"/>
            <a:ext cx="4511105" cy="1542415"/>
          </a:xfrm>
          <a:prstGeom prst="rect">
            <a:avLst/>
          </a:prstGeom>
        </p:spPr>
        <p:txBody>
          <a:bodyPr anchor="t" rtlCol="false" tIns="0" lIns="0" bIns="0" rIns="0">
            <a:spAutoFit/>
          </a:bodyPr>
          <a:lstStyle/>
          <a:p>
            <a:pPr>
              <a:lnSpc>
                <a:spcPts val="2419"/>
              </a:lnSpc>
              <a:spcBef>
                <a:spcPct val="0"/>
              </a:spcBef>
            </a:pPr>
            <a:r>
              <a:rPr lang="en-US" sz="2199" spc="87">
                <a:solidFill>
                  <a:srgbClr val="FFFFFF"/>
                </a:solidFill>
                <a:latin typeface="Glacial Indifference Bold"/>
              </a:rPr>
              <a:t>DETERMINATION OF VARIABLES THAT ARE MORE IMPORTANT WHEN DETERMINING THE PREDICTION OF THE REPAYMENT ABILITY OF ENTERPRISE LOANS. </a:t>
            </a:r>
          </a:p>
        </p:txBody>
      </p:sp>
      <p:sp>
        <p:nvSpPr>
          <p:cNvPr name="TextBox 20" id="20"/>
          <p:cNvSpPr txBox="true"/>
          <p:nvPr/>
        </p:nvSpPr>
        <p:spPr>
          <a:xfrm rot="0">
            <a:off x="11620397" y="3556956"/>
            <a:ext cx="4877643" cy="1237615"/>
          </a:xfrm>
          <a:prstGeom prst="rect">
            <a:avLst/>
          </a:prstGeom>
        </p:spPr>
        <p:txBody>
          <a:bodyPr anchor="t" rtlCol="false" tIns="0" lIns="0" bIns="0" rIns="0">
            <a:spAutoFit/>
          </a:bodyPr>
          <a:lstStyle/>
          <a:p>
            <a:pPr algn="l" marL="0" indent="0" lvl="0">
              <a:lnSpc>
                <a:spcPts val="2419"/>
              </a:lnSpc>
              <a:spcBef>
                <a:spcPct val="0"/>
              </a:spcBef>
            </a:pPr>
            <a:r>
              <a:rPr lang="en-US" sz="2199" spc="87" strike="noStrike" u="none">
                <a:solidFill>
                  <a:srgbClr val="FFFFFF"/>
                </a:solidFill>
                <a:latin typeface="Glacial Indifference Bold"/>
              </a:rPr>
              <a:t>USE THE DIFFERENT FEATURES FOR THE CURRENT APPLICATION VS. PREVIOUS APPLICATIONS TO CREATE SUPERVISED ANALYSIS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987339" y="3386306"/>
            <a:ext cx="19874105" cy="2355852"/>
            <a:chOff x="0" y="0"/>
            <a:chExt cx="5439065" cy="644740"/>
          </a:xfrm>
        </p:grpSpPr>
        <p:sp>
          <p:nvSpPr>
            <p:cNvPr name="Freeform 3" id="3"/>
            <p:cNvSpPr/>
            <p:nvPr/>
          </p:nvSpPr>
          <p:spPr>
            <a:xfrm flipH="false" flipV="false" rot="0">
              <a:off x="0" y="0"/>
              <a:ext cx="5439065" cy="644740"/>
            </a:xfrm>
            <a:custGeom>
              <a:avLst/>
              <a:gdLst/>
              <a:ahLst/>
              <a:cxnLst/>
              <a:rect r="r" b="b" t="t" l="l"/>
              <a:pathLst>
                <a:path h="644740" w="5439065">
                  <a:moveTo>
                    <a:pt x="0" y="0"/>
                  </a:moveTo>
                  <a:lnTo>
                    <a:pt x="5439065" y="0"/>
                  </a:lnTo>
                  <a:lnTo>
                    <a:pt x="5439065" y="644740"/>
                  </a:lnTo>
                  <a:lnTo>
                    <a:pt x="0" y="644740"/>
                  </a:lnTo>
                  <a:close/>
                </a:path>
              </a:pathLst>
            </a:custGeom>
            <a:solidFill>
              <a:srgbClr val="18072B"/>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6119102" y="1388565"/>
            <a:ext cx="6138732" cy="863204"/>
          </a:xfrm>
          <a:prstGeom prst="rect">
            <a:avLst/>
          </a:prstGeom>
        </p:spPr>
        <p:txBody>
          <a:bodyPr anchor="t" rtlCol="false" tIns="0" lIns="0" bIns="0" rIns="0">
            <a:spAutoFit/>
          </a:bodyPr>
          <a:lstStyle/>
          <a:p>
            <a:pPr algn="ctr">
              <a:lnSpc>
                <a:spcPts val="6351"/>
              </a:lnSpc>
            </a:pPr>
            <a:r>
              <a:rPr lang="en-US" sz="6351">
                <a:solidFill>
                  <a:srgbClr val="28094B"/>
                </a:solidFill>
                <a:latin typeface="Roboto Bold"/>
              </a:rPr>
              <a:t>Data</a:t>
            </a:r>
          </a:p>
        </p:txBody>
      </p:sp>
      <p:sp>
        <p:nvSpPr>
          <p:cNvPr name="TextBox 6" id="6"/>
          <p:cNvSpPr txBox="true"/>
          <p:nvPr/>
        </p:nvSpPr>
        <p:spPr>
          <a:xfrm rot="0">
            <a:off x="12663156" y="7604434"/>
            <a:ext cx="3631522" cy="1602258"/>
          </a:xfrm>
          <a:prstGeom prst="rect">
            <a:avLst/>
          </a:prstGeom>
        </p:spPr>
        <p:txBody>
          <a:bodyPr anchor="t" rtlCol="false" tIns="0" lIns="0" bIns="0" rIns="0">
            <a:spAutoFit/>
          </a:bodyPr>
          <a:lstStyle/>
          <a:p>
            <a:pPr algn="ctr">
              <a:lnSpc>
                <a:spcPts val="3233"/>
              </a:lnSpc>
              <a:spcBef>
                <a:spcPct val="0"/>
              </a:spcBef>
            </a:pPr>
            <a:r>
              <a:rPr lang="en-US" sz="2309">
                <a:solidFill>
                  <a:srgbClr val="000000"/>
                </a:solidFill>
                <a:latin typeface="League Spartan"/>
              </a:rPr>
              <a:t>Creation of training subset of the training data with 70% of the data</a:t>
            </a:r>
          </a:p>
        </p:txBody>
      </p:sp>
      <p:sp>
        <p:nvSpPr>
          <p:cNvPr name="TextBox 7" id="7"/>
          <p:cNvSpPr txBox="true"/>
          <p:nvPr/>
        </p:nvSpPr>
        <p:spPr>
          <a:xfrm rot="0">
            <a:off x="2678318" y="2466613"/>
            <a:ext cx="13020301" cy="581025"/>
          </a:xfrm>
          <a:prstGeom prst="rect">
            <a:avLst/>
          </a:prstGeom>
        </p:spPr>
        <p:txBody>
          <a:bodyPr anchor="t" rtlCol="false" tIns="0" lIns="0" bIns="0" rIns="0">
            <a:spAutoFit/>
          </a:bodyPr>
          <a:lstStyle/>
          <a:p>
            <a:pPr algn="ctr">
              <a:lnSpc>
                <a:spcPts val="4200"/>
              </a:lnSpc>
            </a:pPr>
            <a:r>
              <a:rPr lang="en-US" sz="3000">
                <a:solidFill>
                  <a:srgbClr val="000000"/>
                </a:solidFill>
                <a:latin typeface="Kollektif"/>
              </a:rPr>
              <a:t>DATASETS AND PROCESSES FOR EDA AND MODELING</a:t>
            </a:r>
          </a:p>
        </p:txBody>
      </p:sp>
      <p:sp>
        <p:nvSpPr>
          <p:cNvPr name="Freeform 8" id="8"/>
          <p:cNvSpPr/>
          <p:nvPr/>
        </p:nvSpPr>
        <p:spPr>
          <a:xfrm flipH="false" flipV="false" rot="0">
            <a:off x="2143349" y="3827663"/>
            <a:ext cx="3481495" cy="3481495"/>
          </a:xfrm>
          <a:custGeom>
            <a:avLst/>
            <a:gdLst/>
            <a:ahLst/>
            <a:cxnLst/>
            <a:rect r="r" b="b" t="t" l="l"/>
            <a:pathLst>
              <a:path h="3481495" w="3481495">
                <a:moveTo>
                  <a:pt x="0" y="0"/>
                </a:moveTo>
                <a:lnTo>
                  <a:pt x="3481495" y="0"/>
                </a:lnTo>
                <a:lnTo>
                  <a:pt x="3481495" y="3481496"/>
                </a:lnTo>
                <a:lnTo>
                  <a:pt x="0" y="348149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7403252" y="3827663"/>
            <a:ext cx="3481495" cy="3481495"/>
          </a:xfrm>
          <a:custGeom>
            <a:avLst/>
            <a:gdLst/>
            <a:ahLst/>
            <a:cxnLst/>
            <a:rect r="r" b="b" t="t" l="l"/>
            <a:pathLst>
              <a:path h="3481495" w="3481495">
                <a:moveTo>
                  <a:pt x="0" y="0"/>
                </a:moveTo>
                <a:lnTo>
                  <a:pt x="3481496" y="0"/>
                </a:lnTo>
                <a:lnTo>
                  <a:pt x="3481496" y="3481496"/>
                </a:lnTo>
                <a:lnTo>
                  <a:pt x="0" y="348149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0">
            <a:off x="12663156" y="3827663"/>
            <a:ext cx="3481495" cy="3481495"/>
          </a:xfrm>
          <a:custGeom>
            <a:avLst/>
            <a:gdLst/>
            <a:ahLst/>
            <a:cxnLst/>
            <a:rect r="r" b="b" t="t" l="l"/>
            <a:pathLst>
              <a:path h="3481495" w="3481495">
                <a:moveTo>
                  <a:pt x="0" y="0"/>
                </a:moveTo>
                <a:lnTo>
                  <a:pt x="3481495" y="0"/>
                </a:lnTo>
                <a:lnTo>
                  <a:pt x="3481495" y="3481496"/>
                </a:lnTo>
                <a:lnTo>
                  <a:pt x="0" y="348149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1" id="11"/>
          <p:cNvSpPr/>
          <p:nvPr/>
        </p:nvSpPr>
        <p:spPr>
          <a:xfrm flipH="false" flipV="false" rot="0">
            <a:off x="17192315" y="612415"/>
            <a:ext cx="559181" cy="296366"/>
          </a:xfrm>
          <a:custGeom>
            <a:avLst/>
            <a:gdLst/>
            <a:ahLst/>
            <a:cxnLst/>
            <a:rect r="r" b="b" t="t" l="l"/>
            <a:pathLst>
              <a:path h="296366" w="559181">
                <a:moveTo>
                  <a:pt x="0" y="0"/>
                </a:moveTo>
                <a:lnTo>
                  <a:pt x="559182" y="0"/>
                </a:lnTo>
                <a:lnTo>
                  <a:pt x="559182" y="296366"/>
                </a:lnTo>
                <a:lnTo>
                  <a:pt x="0" y="29636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2" id="12"/>
          <p:cNvSpPr/>
          <p:nvPr/>
        </p:nvSpPr>
        <p:spPr>
          <a:xfrm flipH="false" flipV="false" rot="0">
            <a:off x="1059746" y="760598"/>
            <a:ext cx="300896" cy="300896"/>
          </a:xfrm>
          <a:custGeom>
            <a:avLst/>
            <a:gdLst/>
            <a:ahLst/>
            <a:cxnLst/>
            <a:rect r="r" b="b" t="t" l="l"/>
            <a:pathLst>
              <a:path h="300896" w="300896">
                <a:moveTo>
                  <a:pt x="0" y="0"/>
                </a:moveTo>
                <a:lnTo>
                  <a:pt x="300896" y="0"/>
                </a:lnTo>
                <a:lnTo>
                  <a:pt x="300896" y="300895"/>
                </a:lnTo>
                <a:lnTo>
                  <a:pt x="0" y="30089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3" id="13"/>
          <p:cNvSpPr txBox="true"/>
          <p:nvPr/>
        </p:nvSpPr>
        <p:spPr>
          <a:xfrm rot="0">
            <a:off x="1535766" y="785950"/>
            <a:ext cx="3032398" cy="497840"/>
          </a:xfrm>
          <a:prstGeom prst="rect">
            <a:avLst/>
          </a:prstGeom>
        </p:spPr>
        <p:txBody>
          <a:bodyPr anchor="t" rtlCol="false" tIns="0" lIns="0" bIns="0" rIns="0">
            <a:spAutoFit/>
          </a:bodyPr>
          <a:lstStyle/>
          <a:p>
            <a:pPr>
              <a:lnSpc>
                <a:spcPts val="1869"/>
              </a:lnSpc>
            </a:pPr>
            <a:r>
              <a:rPr lang="en-US" sz="1699" spc="67">
                <a:solidFill>
                  <a:srgbClr val="28094B"/>
                </a:solidFill>
                <a:latin typeface="Kollektif Bold"/>
              </a:rPr>
              <a:t>GROUP 8</a:t>
            </a:r>
          </a:p>
          <a:p>
            <a:pPr>
              <a:lnSpc>
                <a:spcPts val="1869"/>
              </a:lnSpc>
            </a:pPr>
          </a:p>
        </p:txBody>
      </p:sp>
      <p:sp>
        <p:nvSpPr>
          <p:cNvPr name="Freeform 14" id="14"/>
          <p:cNvSpPr/>
          <p:nvPr/>
        </p:nvSpPr>
        <p:spPr>
          <a:xfrm flipH="false" flipV="false" rot="0">
            <a:off x="-2843309" y="1268486"/>
            <a:ext cx="6873872" cy="162473"/>
          </a:xfrm>
          <a:custGeom>
            <a:avLst/>
            <a:gdLst/>
            <a:ahLst/>
            <a:cxnLst/>
            <a:rect r="r" b="b" t="t" l="l"/>
            <a:pathLst>
              <a:path h="162473" w="6873872">
                <a:moveTo>
                  <a:pt x="0" y="0"/>
                </a:moveTo>
                <a:lnTo>
                  <a:pt x="6873873" y="0"/>
                </a:lnTo>
                <a:lnTo>
                  <a:pt x="6873873" y="162473"/>
                </a:lnTo>
                <a:lnTo>
                  <a:pt x="0" y="16247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5" id="15"/>
          <p:cNvSpPr txBox="true"/>
          <p:nvPr/>
        </p:nvSpPr>
        <p:spPr>
          <a:xfrm rot="0">
            <a:off x="2456267" y="5000625"/>
            <a:ext cx="2742163" cy="1292225"/>
          </a:xfrm>
          <a:prstGeom prst="rect">
            <a:avLst/>
          </a:prstGeom>
        </p:spPr>
        <p:txBody>
          <a:bodyPr anchor="t" rtlCol="false" tIns="0" lIns="0" bIns="0" rIns="0">
            <a:spAutoFit/>
          </a:bodyPr>
          <a:lstStyle/>
          <a:p>
            <a:pPr algn="ctr">
              <a:lnSpc>
                <a:spcPts val="4900"/>
              </a:lnSpc>
              <a:spcBef>
                <a:spcPct val="0"/>
              </a:spcBef>
            </a:pPr>
            <a:r>
              <a:rPr lang="en-US" sz="3500">
                <a:solidFill>
                  <a:srgbClr val="FFFFFF"/>
                </a:solidFill>
                <a:latin typeface="Kollektif Bold"/>
              </a:rPr>
              <a:t>Data Selection</a:t>
            </a:r>
          </a:p>
        </p:txBody>
      </p:sp>
      <p:sp>
        <p:nvSpPr>
          <p:cNvPr name="TextBox 16" id="16"/>
          <p:cNvSpPr txBox="true"/>
          <p:nvPr/>
        </p:nvSpPr>
        <p:spPr>
          <a:xfrm rot="0">
            <a:off x="13032822" y="4917536"/>
            <a:ext cx="2742163" cy="1225550"/>
          </a:xfrm>
          <a:prstGeom prst="rect">
            <a:avLst/>
          </a:prstGeom>
        </p:spPr>
        <p:txBody>
          <a:bodyPr anchor="t" rtlCol="false" tIns="0" lIns="0" bIns="0" rIns="0">
            <a:spAutoFit/>
          </a:bodyPr>
          <a:lstStyle/>
          <a:p>
            <a:pPr algn="ctr" marL="0" indent="0" lvl="0">
              <a:lnSpc>
                <a:spcPts val="4900"/>
              </a:lnSpc>
              <a:spcBef>
                <a:spcPct val="0"/>
              </a:spcBef>
            </a:pPr>
            <a:r>
              <a:rPr lang="en-US" sz="3500" strike="noStrike" u="none">
                <a:solidFill>
                  <a:srgbClr val="FFFFFF"/>
                </a:solidFill>
                <a:latin typeface="Glacial Indifference Bold"/>
              </a:rPr>
              <a:t>Data Partition</a:t>
            </a:r>
          </a:p>
        </p:txBody>
      </p:sp>
      <p:sp>
        <p:nvSpPr>
          <p:cNvPr name="TextBox 17" id="17"/>
          <p:cNvSpPr txBox="true"/>
          <p:nvPr/>
        </p:nvSpPr>
        <p:spPr>
          <a:xfrm rot="0">
            <a:off x="7439409" y="7604434"/>
            <a:ext cx="3409182" cy="1198934"/>
          </a:xfrm>
          <a:prstGeom prst="rect">
            <a:avLst/>
          </a:prstGeom>
        </p:spPr>
        <p:txBody>
          <a:bodyPr anchor="t" rtlCol="false" tIns="0" lIns="0" bIns="0" rIns="0">
            <a:spAutoFit/>
          </a:bodyPr>
          <a:lstStyle/>
          <a:p>
            <a:pPr algn="ctr">
              <a:lnSpc>
                <a:spcPts val="3233"/>
              </a:lnSpc>
              <a:spcBef>
                <a:spcPct val="0"/>
              </a:spcBef>
            </a:pPr>
            <a:r>
              <a:rPr lang="en-US" sz="2309">
                <a:solidFill>
                  <a:srgbClr val="000000"/>
                </a:solidFill>
                <a:latin typeface="League Spartan"/>
              </a:rPr>
              <a:t>Performing Data cleaning and removing NA's</a:t>
            </a:r>
          </a:p>
        </p:txBody>
      </p:sp>
      <p:sp>
        <p:nvSpPr>
          <p:cNvPr name="TextBox 18" id="18"/>
          <p:cNvSpPr txBox="true"/>
          <p:nvPr/>
        </p:nvSpPr>
        <p:spPr>
          <a:xfrm rot="0">
            <a:off x="7772919" y="4917536"/>
            <a:ext cx="2742163" cy="1225550"/>
          </a:xfrm>
          <a:prstGeom prst="rect">
            <a:avLst/>
          </a:prstGeom>
        </p:spPr>
        <p:txBody>
          <a:bodyPr anchor="t" rtlCol="false" tIns="0" lIns="0" bIns="0" rIns="0">
            <a:spAutoFit/>
          </a:bodyPr>
          <a:lstStyle/>
          <a:p>
            <a:pPr algn="ctr" marL="0" indent="0" lvl="0">
              <a:lnSpc>
                <a:spcPts val="4900"/>
              </a:lnSpc>
              <a:spcBef>
                <a:spcPct val="0"/>
              </a:spcBef>
            </a:pPr>
            <a:r>
              <a:rPr lang="en-US" sz="3500" strike="noStrike" u="none">
                <a:solidFill>
                  <a:srgbClr val="FFFFFF"/>
                </a:solidFill>
                <a:latin typeface="Glacial Indifference Bold"/>
              </a:rPr>
              <a:t>Data Preparation</a:t>
            </a:r>
          </a:p>
        </p:txBody>
      </p:sp>
      <p:sp>
        <p:nvSpPr>
          <p:cNvPr name="TextBox 19" id="19"/>
          <p:cNvSpPr txBox="true"/>
          <p:nvPr/>
        </p:nvSpPr>
        <p:spPr>
          <a:xfrm rot="0">
            <a:off x="1993322" y="7604434"/>
            <a:ext cx="3631522" cy="2005583"/>
          </a:xfrm>
          <a:prstGeom prst="rect">
            <a:avLst/>
          </a:prstGeom>
        </p:spPr>
        <p:txBody>
          <a:bodyPr anchor="t" rtlCol="false" tIns="0" lIns="0" bIns="0" rIns="0">
            <a:spAutoFit/>
          </a:bodyPr>
          <a:lstStyle/>
          <a:p>
            <a:pPr algn="ctr">
              <a:lnSpc>
                <a:spcPts val="3233"/>
              </a:lnSpc>
            </a:pPr>
            <a:r>
              <a:rPr lang="en-US" sz="2309">
                <a:solidFill>
                  <a:srgbClr val="000000"/>
                </a:solidFill>
                <a:latin typeface="League Spartan"/>
              </a:rPr>
              <a:t>Selection of Datasets: clean_training_data.csv clean_testing_data.csv</a:t>
            </a:r>
          </a:p>
          <a:p>
            <a:pPr algn="ctr">
              <a:lnSpc>
                <a:spcPts val="3233"/>
              </a:lnSpc>
            </a:pPr>
          </a:p>
          <a:p>
            <a:pPr algn="ctr">
              <a:lnSpc>
                <a:spcPts val="3233"/>
              </a:lnSpc>
              <a:spcBef>
                <a:spcPct val="0"/>
              </a:spcBef>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924613">
            <a:off x="-6342499" y="4497264"/>
            <a:ext cx="9735137" cy="8435994"/>
          </a:xfrm>
          <a:custGeom>
            <a:avLst/>
            <a:gdLst/>
            <a:ahLst/>
            <a:cxnLst/>
            <a:rect r="r" b="b" t="t" l="l"/>
            <a:pathLst>
              <a:path h="8435994" w="9735137">
                <a:moveTo>
                  <a:pt x="0" y="0"/>
                </a:moveTo>
                <a:lnTo>
                  <a:pt x="9735136" y="0"/>
                </a:lnTo>
                <a:lnTo>
                  <a:pt x="9735136" y="8435994"/>
                </a:lnTo>
                <a:lnTo>
                  <a:pt x="0" y="843599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7192315" y="612415"/>
            <a:ext cx="559181" cy="296366"/>
          </a:xfrm>
          <a:custGeom>
            <a:avLst/>
            <a:gdLst/>
            <a:ahLst/>
            <a:cxnLst/>
            <a:rect r="r" b="b" t="t" l="l"/>
            <a:pathLst>
              <a:path h="296366" w="559181">
                <a:moveTo>
                  <a:pt x="0" y="0"/>
                </a:moveTo>
                <a:lnTo>
                  <a:pt x="559182" y="0"/>
                </a:lnTo>
                <a:lnTo>
                  <a:pt x="559182" y="296366"/>
                </a:lnTo>
                <a:lnTo>
                  <a:pt x="0" y="29636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059746" y="760598"/>
            <a:ext cx="300896" cy="300896"/>
          </a:xfrm>
          <a:custGeom>
            <a:avLst/>
            <a:gdLst/>
            <a:ahLst/>
            <a:cxnLst/>
            <a:rect r="r" b="b" t="t" l="l"/>
            <a:pathLst>
              <a:path h="300896" w="300896">
                <a:moveTo>
                  <a:pt x="0" y="0"/>
                </a:moveTo>
                <a:lnTo>
                  <a:pt x="300896" y="0"/>
                </a:lnTo>
                <a:lnTo>
                  <a:pt x="300896" y="300895"/>
                </a:lnTo>
                <a:lnTo>
                  <a:pt x="0" y="30089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10800000">
            <a:off x="-1753505" y="1307686"/>
            <a:ext cx="14189483" cy="335388"/>
          </a:xfrm>
          <a:custGeom>
            <a:avLst/>
            <a:gdLst/>
            <a:ahLst/>
            <a:cxnLst/>
            <a:rect r="r" b="b" t="t" l="l"/>
            <a:pathLst>
              <a:path h="335388" w="14189483">
                <a:moveTo>
                  <a:pt x="0" y="0"/>
                </a:moveTo>
                <a:lnTo>
                  <a:pt x="14189482" y="0"/>
                </a:lnTo>
                <a:lnTo>
                  <a:pt x="14189482" y="335388"/>
                </a:lnTo>
                <a:lnTo>
                  <a:pt x="0" y="33538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2843309" y="1268486"/>
            <a:ext cx="6873872" cy="162473"/>
          </a:xfrm>
          <a:custGeom>
            <a:avLst/>
            <a:gdLst/>
            <a:ahLst/>
            <a:cxnLst/>
            <a:rect r="r" b="b" t="t" l="l"/>
            <a:pathLst>
              <a:path h="162473" w="6873872">
                <a:moveTo>
                  <a:pt x="0" y="0"/>
                </a:moveTo>
                <a:lnTo>
                  <a:pt x="6873873" y="0"/>
                </a:lnTo>
                <a:lnTo>
                  <a:pt x="6873873" y="162473"/>
                </a:lnTo>
                <a:lnTo>
                  <a:pt x="0" y="16247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10800000">
            <a:off x="11523035" y="9096261"/>
            <a:ext cx="14189483" cy="335388"/>
          </a:xfrm>
          <a:custGeom>
            <a:avLst/>
            <a:gdLst/>
            <a:ahLst/>
            <a:cxnLst/>
            <a:rect r="r" b="b" t="t" l="l"/>
            <a:pathLst>
              <a:path h="335388" w="14189483">
                <a:moveTo>
                  <a:pt x="0" y="0"/>
                </a:moveTo>
                <a:lnTo>
                  <a:pt x="14189483" y="0"/>
                </a:lnTo>
                <a:lnTo>
                  <a:pt x="14189483" y="335388"/>
                </a:lnTo>
                <a:lnTo>
                  <a:pt x="0" y="33538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8" id="8"/>
          <p:cNvGrpSpPr/>
          <p:nvPr/>
        </p:nvGrpSpPr>
        <p:grpSpPr>
          <a:xfrm rot="0">
            <a:off x="-287419" y="0"/>
            <a:ext cx="8451374" cy="10814678"/>
            <a:chOff x="0" y="0"/>
            <a:chExt cx="2225876" cy="2848310"/>
          </a:xfrm>
        </p:grpSpPr>
        <p:sp>
          <p:nvSpPr>
            <p:cNvPr name="Freeform 9" id="9"/>
            <p:cNvSpPr/>
            <p:nvPr/>
          </p:nvSpPr>
          <p:spPr>
            <a:xfrm flipH="false" flipV="false" rot="0">
              <a:off x="0" y="0"/>
              <a:ext cx="2225876" cy="2848310"/>
            </a:xfrm>
            <a:custGeom>
              <a:avLst/>
              <a:gdLst/>
              <a:ahLst/>
              <a:cxnLst/>
              <a:rect r="r" b="b" t="t" l="l"/>
              <a:pathLst>
                <a:path h="2848310" w="2225876">
                  <a:moveTo>
                    <a:pt x="0" y="0"/>
                  </a:moveTo>
                  <a:lnTo>
                    <a:pt x="2225876" y="0"/>
                  </a:lnTo>
                  <a:lnTo>
                    <a:pt x="2225876" y="2848310"/>
                  </a:lnTo>
                  <a:lnTo>
                    <a:pt x="0" y="2848310"/>
                  </a:lnTo>
                  <a:close/>
                </a:path>
              </a:pathLst>
            </a:custGeom>
            <a:solidFill>
              <a:srgbClr val="28094B"/>
            </a:solidFill>
          </p:spPr>
        </p:sp>
        <p:sp>
          <p:nvSpPr>
            <p:cNvPr name="TextBox 10" id="10"/>
            <p:cNvSpPr txBox="true"/>
            <p:nvPr/>
          </p:nvSpPr>
          <p:spPr>
            <a:xfrm>
              <a:off x="0" y="-19050"/>
              <a:ext cx="812800" cy="831850"/>
            </a:xfrm>
            <a:prstGeom prst="rect">
              <a:avLst/>
            </a:prstGeom>
          </p:spPr>
          <p:txBody>
            <a:bodyPr anchor="ctr" rtlCol="false" tIns="50800" lIns="50800" bIns="50800" rIns="50800"/>
            <a:lstStyle/>
            <a:p>
              <a:pPr algn="ctr">
                <a:lnSpc>
                  <a:spcPts val="1869"/>
                </a:lnSpc>
              </a:pPr>
            </a:p>
          </p:txBody>
        </p:sp>
      </p:grpSp>
      <p:sp>
        <p:nvSpPr>
          <p:cNvPr name="Freeform 11" id="11"/>
          <p:cNvSpPr/>
          <p:nvPr/>
        </p:nvSpPr>
        <p:spPr>
          <a:xfrm flipH="false" flipV="false" rot="0">
            <a:off x="8864409" y="2567049"/>
            <a:ext cx="8607497" cy="6148212"/>
          </a:xfrm>
          <a:custGeom>
            <a:avLst/>
            <a:gdLst/>
            <a:ahLst/>
            <a:cxnLst/>
            <a:rect r="r" b="b" t="t" l="l"/>
            <a:pathLst>
              <a:path h="6148212" w="8607497">
                <a:moveTo>
                  <a:pt x="0" y="0"/>
                </a:moveTo>
                <a:lnTo>
                  <a:pt x="8607497" y="0"/>
                </a:lnTo>
                <a:lnTo>
                  <a:pt x="8607497" y="6148212"/>
                </a:lnTo>
                <a:lnTo>
                  <a:pt x="0" y="6148212"/>
                </a:lnTo>
                <a:lnTo>
                  <a:pt x="0" y="0"/>
                </a:lnTo>
                <a:close/>
              </a:path>
            </a:pathLst>
          </a:custGeom>
          <a:blipFill>
            <a:blip r:embed="rId10"/>
            <a:stretch>
              <a:fillRect l="0" t="0" r="0" b="0"/>
            </a:stretch>
          </a:blipFill>
        </p:spPr>
      </p:sp>
      <p:sp>
        <p:nvSpPr>
          <p:cNvPr name="TextBox 12" id="12"/>
          <p:cNvSpPr txBox="true"/>
          <p:nvPr/>
        </p:nvSpPr>
        <p:spPr>
          <a:xfrm rot="0">
            <a:off x="1210194" y="1923055"/>
            <a:ext cx="6140253" cy="1045083"/>
          </a:xfrm>
          <a:prstGeom prst="rect">
            <a:avLst/>
          </a:prstGeom>
        </p:spPr>
        <p:txBody>
          <a:bodyPr anchor="t" rtlCol="false" tIns="0" lIns="0" bIns="0" rIns="0">
            <a:spAutoFit/>
          </a:bodyPr>
          <a:lstStyle/>
          <a:p>
            <a:pPr>
              <a:lnSpc>
                <a:spcPts val="8316"/>
              </a:lnSpc>
            </a:pPr>
            <a:r>
              <a:rPr lang="en-US" sz="6600">
                <a:solidFill>
                  <a:srgbClr val="FFFFFF"/>
                </a:solidFill>
                <a:latin typeface="Roboto Bold"/>
              </a:rPr>
              <a:t>EDA</a:t>
            </a:r>
          </a:p>
        </p:txBody>
      </p:sp>
      <p:sp>
        <p:nvSpPr>
          <p:cNvPr name="TextBox 13" id="13"/>
          <p:cNvSpPr txBox="true"/>
          <p:nvPr/>
        </p:nvSpPr>
        <p:spPr>
          <a:xfrm rot="0">
            <a:off x="1101898" y="3441184"/>
            <a:ext cx="6473163" cy="1057275"/>
          </a:xfrm>
          <a:prstGeom prst="rect">
            <a:avLst/>
          </a:prstGeom>
        </p:spPr>
        <p:txBody>
          <a:bodyPr anchor="t" rtlCol="false" tIns="0" lIns="0" bIns="0" rIns="0">
            <a:spAutoFit/>
          </a:bodyPr>
          <a:lstStyle/>
          <a:p>
            <a:pPr>
              <a:lnSpc>
                <a:spcPts val="4200"/>
              </a:lnSpc>
            </a:pPr>
            <a:r>
              <a:rPr lang="en-US" sz="3000">
                <a:solidFill>
                  <a:srgbClr val="FFFFFF"/>
                </a:solidFill>
                <a:latin typeface="Glacial Indifference"/>
              </a:rPr>
              <a:t>The group set a tolerance threshold of a 10% change in the TARGET variable</a:t>
            </a:r>
          </a:p>
        </p:txBody>
      </p:sp>
      <p:sp>
        <p:nvSpPr>
          <p:cNvPr name="TextBox 14" id="14"/>
          <p:cNvSpPr txBox="true"/>
          <p:nvPr/>
        </p:nvSpPr>
        <p:spPr>
          <a:xfrm rot="0">
            <a:off x="1535766" y="785950"/>
            <a:ext cx="3032398" cy="497840"/>
          </a:xfrm>
          <a:prstGeom prst="rect">
            <a:avLst/>
          </a:prstGeom>
        </p:spPr>
        <p:txBody>
          <a:bodyPr anchor="t" rtlCol="false" tIns="0" lIns="0" bIns="0" rIns="0">
            <a:spAutoFit/>
          </a:bodyPr>
          <a:lstStyle/>
          <a:p>
            <a:pPr>
              <a:lnSpc>
                <a:spcPts val="1869"/>
              </a:lnSpc>
            </a:pPr>
            <a:r>
              <a:rPr lang="en-US" sz="1699" spc="67">
                <a:solidFill>
                  <a:srgbClr val="FFFFFF"/>
                </a:solidFill>
                <a:latin typeface="Kollektif Bold"/>
              </a:rPr>
              <a:t>GROUP 8</a:t>
            </a:r>
          </a:p>
          <a:p>
            <a:pPr>
              <a:lnSpc>
                <a:spcPts val="1869"/>
              </a:lnSpc>
            </a:pPr>
          </a:p>
        </p:txBody>
      </p:sp>
      <p:sp>
        <p:nvSpPr>
          <p:cNvPr name="TextBox 15" id="15"/>
          <p:cNvSpPr txBox="true"/>
          <p:nvPr/>
        </p:nvSpPr>
        <p:spPr>
          <a:xfrm rot="0">
            <a:off x="13168158" y="904875"/>
            <a:ext cx="6184121" cy="1114425"/>
          </a:xfrm>
          <a:prstGeom prst="rect">
            <a:avLst/>
          </a:prstGeom>
        </p:spPr>
        <p:txBody>
          <a:bodyPr anchor="t" rtlCol="false" tIns="0" lIns="0" bIns="0" rIns="0">
            <a:spAutoFit/>
          </a:bodyPr>
          <a:lstStyle/>
          <a:p>
            <a:pPr>
              <a:lnSpc>
                <a:spcPts val="4200"/>
              </a:lnSpc>
            </a:pPr>
            <a:r>
              <a:rPr lang="en-US" sz="3000">
                <a:solidFill>
                  <a:srgbClr val="FF3131"/>
                </a:solidFill>
                <a:latin typeface="Kollektif"/>
              </a:rPr>
              <a:t>ADD JADE COLORFUL VISUAIZATION</a:t>
            </a:r>
          </a:p>
        </p:txBody>
      </p:sp>
      <p:sp>
        <p:nvSpPr>
          <p:cNvPr name="TextBox 16" id="16"/>
          <p:cNvSpPr txBox="true"/>
          <p:nvPr/>
        </p:nvSpPr>
        <p:spPr>
          <a:xfrm rot="0">
            <a:off x="1101898" y="4913350"/>
            <a:ext cx="6651034" cy="1057275"/>
          </a:xfrm>
          <a:prstGeom prst="rect">
            <a:avLst/>
          </a:prstGeom>
        </p:spPr>
        <p:txBody>
          <a:bodyPr anchor="t" rtlCol="false" tIns="0" lIns="0" bIns="0" rIns="0">
            <a:spAutoFit/>
          </a:bodyPr>
          <a:lstStyle/>
          <a:p>
            <a:pPr>
              <a:lnSpc>
                <a:spcPts val="4200"/>
              </a:lnSpc>
            </a:pPr>
            <a:r>
              <a:rPr lang="en-US" sz="3000">
                <a:solidFill>
                  <a:srgbClr val="FFFFFF"/>
                </a:solidFill>
                <a:latin typeface="Glacial Indifference"/>
              </a:rPr>
              <a:t>The cleaning methods used resulted in a 4.24% reduction in the TARGET variable</a:t>
            </a:r>
          </a:p>
        </p:txBody>
      </p:sp>
      <p:sp>
        <p:nvSpPr>
          <p:cNvPr name="Freeform 17" id="17"/>
          <p:cNvSpPr/>
          <p:nvPr/>
        </p:nvSpPr>
        <p:spPr>
          <a:xfrm flipH="false" flipV="false" rot="-924613">
            <a:off x="-5011699" y="5144964"/>
            <a:ext cx="9735137" cy="8435994"/>
          </a:xfrm>
          <a:custGeom>
            <a:avLst/>
            <a:gdLst/>
            <a:ahLst/>
            <a:cxnLst/>
            <a:rect r="r" b="b" t="t" l="l"/>
            <a:pathLst>
              <a:path h="8435994" w="9735137">
                <a:moveTo>
                  <a:pt x="0" y="0"/>
                </a:moveTo>
                <a:lnTo>
                  <a:pt x="9735137" y="0"/>
                </a:lnTo>
                <a:lnTo>
                  <a:pt x="9735137" y="8435994"/>
                </a:lnTo>
                <a:lnTo>
                  <a:pt x="0" y="843599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8" id="18"/>
          <p:cNvSpPr/>
          <p:nvPr/>
        </p:nvSpPr>
        <p:spPr>
          <a:xfrm flipH="false" flipV="false" rot="0">
            <a:off x="1059746" y="760598"/>
            <a:ext cx="300896" cy="300896"/>
          </a:xfrm>
          <a:custGeom>
            <a:avLst/>
            <a:gdLst/>
            <a:ahLst/>
            <a:cxnLst/>
            <a:rect r="r" b="b" t="t" l="l"/>
            <a:pathLst>
              <a:path h="300896" w="300896">
                <a:moveTo>
                  <a:pt x="0" y="0"/>
                </a:moveTo>
                <a:lnTo>
                  <a:pt x="300896" y="0"/>
                </a:lnTo>
                <a:lnTo>
                  <a:pt x="300896" y="300895"/>
                </a:lnTo>
                <a:lnTo>
                  <a:pt x="0" y="300895"/>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3396740"/>
            <a:ext cx="18886739" cy="6236158"/>
            <a:chOff x="0" y="0"/>
            <a:chExt cx="4974285" cy="1642445"/>
          </a:xfrm>
        </p:grpSpPr>
        <p:sp>
          <p:nvSpPr>
            <p:cNvPr name="Freeform 3" id="3"/>
            <p:cNvSpPr/>
            <p:nvPr/>
          </p:nvSpPr>
          <p:spPr>
            <a:xfrm flipH="false" flipV="false" rot="0">
              <a:off x="0" y="0"/>
              <a:ext cx="4974285" cy="1642445"/>
            </a:xfrm>
            <a:custGeom>
              <a:avLst/>
              <a:gdLst/>
              <a:ahLst/>
              <a:cxnLst/>
              <a:rect r="r" b="b" t="t" l="l"/>
              <a:pathLst>
                <a:path h="1642445" w="4974285">
                  <a:moveTo>
                    <a:pt x="0" y="0"/>
                  </a:moveTo>
                  <a:lnTo>
                    <a:pt x="4974285" y="0"/>
                  </a:lnTo>
                  <a:lnTo>
                    <a:pt x="4974285" y="1642445"/>
                  </a:lnTo>
                  <a:lnTo>
                    <a:pt x="0" y="1642445"/>
                  </a:lnTo>
                  <a:close/>
                </a:path>
              </a:pathLst>
            </a:custGeom>
            <a:solidFill>
              <a:srgbClr val="28094B"/>
            </a:solidFill>
          </p:spPr>
        </p:sp>
        <p:sp>
          <p:nvSpPr>
            <p:cNvPr name="TextBox 4" id="4"/>
            <p:cNvSpPr txBox="true"/>
            <p:nvPr/>
          </p:nvSpPr>
          <p:spPr>
            <a:xfrm>
              <a:off x="0" y="-19050"/>
              <a:ext cx="812800" cy="831850"/>
            </a:xfrm>
            <a:prstGeom prst="rect">
              <a:avLst/>
            </a:prstGeom>
          </p:spPr>
          <p:txBody>
            <a:bodyPr anchor="ctr" rtlCol="false" tIns="50800" lIns="50800" bIns="50800" rIns="50800"/>
            <a:lstStyle/>
            <a:p>
              <a:pPr algn="ctr">
                <a:lnSpc>
                  <a:spcPts val="1869"/>
                </a:lnSpc>
              </a:pPr>
            </a:p>
          </p:txBody>
        </p:sp>
      </p:grpSp>
      <p:sp>
        <p:nvSpPr>
          <p:cNvPr name="Freeform 5" id="5"/>
          <p:cNvSpPr/>
          <p:nvPr/>
        </p:nvSpPr>
        <p:spPr>
          <a:xfrm flipH="false" flipV="false" rot="0">
            <a:off x="2758738" y="2133090"/>
            <a:ext cx="4491099" cy="1412655"/>
          </a:xfrm>
          <a:custGeom>
            <a:avLst/>
            <a:gdLst/>
            <a:ahLst/>
            <a:cxnLst/>
            <a:rect r="r" b="b" t="t" l="l"/>
            <a:pathLst>
              <a:path h="1412655" w="4491099">
                <a:moveTo>
                  <a:pt x="0" y="0"/>
                </a:moveTo>
                <a:lnTo>
                  <a:pt x="4491099" y="0"/>
                </a:lnTo>
                <a:lnTo>
                  <a:pt x="4491099" y="1412654"/>
                </a:lnTo>
                <a:lnTo>
                  <a:pt x="0" y="141265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2758738" y="1150440"/>
            <a:ext cx="12740685" cy="1137285"/>
          </a:xfrm>
          <a:prstGeom prst="rect">
            <a:avLst/>
          </a:prstGeom>
        </p:spPr>
        <p:txBody>
          <a:bodyPr anchor="t" rtlCol="false" tIns="0" lIns="0" bIns="0" rIns="0">
            <a:spAutoFit/>
          </a:bodyPr>
          <a:lstStyle/>
          <a:p>
            <a:pPr algn="ctr">
              <a:lnSpc>
                <a:spcPts val="9240"/>
              </a:lnSpc>
            </a:pPr>
            <a:r>
              <a:rPr lang="en-US" sz="6600">
                <a:solidFill>
                  <a:srgbClr val="FFFFFF"/>
                </a:solidFill>
                <a:latin typeface="Roboto Bold"/>
              </a:rPr>
              <a:t>EDA</a:t>
            </a:r>
          </a:p>
        </p:txBody>
      </p:sp>
      <p:sp>
        <p:nvSpPr>
          <p:cNvPr name="Freeform 7" id="7"/>
          <p:cNvSpPr/>
          <p:nvPr/>
        </p:nvSpPr>
        <p:spPr>
          <a:xfrm flipH="false" flipV="false" rot="0">
            <a:off x="17192315" y="612415"/>
            <a:ext cx="559181" cy="296366"/>
          </a:xfrm>
          <a:custGeom>
            <a:avLst/>
            <a:gdLst/>
            <a:ahLst/>
            <a:cxnLst/>
            <a:rect r="r" b="b" t="t" l="l"/>
            <a:pathLst>
              <a:path h="296366" w="559181">
                <a:moveTo>
                  <a:pt x="0" y="0"/>
                </a:moveTo>
                <a:lnTo>
                  <a:pt x="559182" y="0"/>
                </a:lnTo>
                <a:lnTo>
                  <a:pt x="559182" y="296366"/>
                </a:lnTo>
                <a:lnTo>
                  <a:pt x="0" y="29636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1059746" y="760598"/>
            <a:ext cx="300896" cy="300896"/>
          </a:xfrm>
          <a:custGeom>
            <a:avLst/>
            <a:gdLst/>
            <a:ahLst/>
            <a:cxnLst/>
            <a:rect r="r" b="b" t="t" l="l"/>
            <a:pathLst>
              <a:path h="300896" w="300896">
                <a:moveTo>
                  <a:pt x="0" y="0"/>
                </a:moveTo>
                <a:lnTo>
                  <a:pt x="300896" y="0"/>
                </a:lnTo>
                <a:lnTo>
                  <a:pt x="300896" y="300895"/>
                </a:lnTo>
                <a:lnTo>
                  <a:pt x="0" y="30089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9" id="9"/>
          <p:cNvSpPr txBox="true"/>
          <p:nvPr/>
        </p:nvSpPr>
        <p:spPr>
          <a:xfrm rot="0">
            <a:off x="1535766" y="785950"/>
            <a:ext cx="3032398" cy="497840"/>
          </a:xfrm>
          <a:prstGeom prst="rect">
            <a:avLst/>
          </a:prstGeom>
        </p:spPr>
        <p:txBody>
          <a:bodyPr anchor="t" rtlCol="false" tIns="0" lIns="0" bIns="0" rIns="0">
            <a:spAutoFit/>
          </a:bodyPr>
          <a:lstStyle/>
          <a:p>
            <a:pPr>
              <a:lnSpc>
                <a:spcPts val="1869"/>
              </a:lnSpc>
            </a:pPr>
            <a:r>
              <a:rPr lang="en-US" sz="1699" spc="67">
                <a:solidFill>
                  <a:srgbClr val="FFFFFF"/>
                </a:solidFill>
                <a:latin typeface="Kollektif Bold"/>
              </a:rPr>
              <a:t>GROUP 8</a:t>
            </a:r>
          </a:p>
          <a:p>
            <a:pPr>
              <a:lnSpc>
                <a:spcPts val="1869"/>
              </a:lnSpc>
            </a:pPr>
          </a:p>
        </p:txBody>
      </p:sp>
      <p:sp>
        <p:nvSpPr>
          <p:cNvPr name="Freeform 10" id="10"/>
          <p:cNvSpPr/>
          <p:nvPr/>
        </p:nvSpPr>
        <p:spPr>
          <a:xfrm flipH="false" flipV="false" rot="0">
            <a:off x="-2843309" y="1268486"/>
            <a:ext cx="6873872" cy="162473"/>
          </a:xfrm>
          <a:custGeom>
            <a:avLst/>
            <a:gdLst/>
            <a:ahLst/>
            <a:cxnLst/>
            <a:rect r="r" b="b" t="t" l="l"/>
            <a:pathLst>
              <a:path h="162473" w="6873872">
                <a:moveTo>
                  <a:pt x="0" y="0"/>
                </a:moveTo>
                <a:lnTo>
                  <a:pt x="6873873" y="0"/>
                </a:lnTo>
                <a:lnTo>
                  <a:pt x="6873873" y="162473"/>
                </a:lnTo>
                <a:lnTo>
                  <a:pt x="0" y="16247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1" id="11"/>
          <p:cNvSpPr/>
          <p:nvPr/>
        </p:nvSpPr>
        <p:spPr>
          <a:xfrm flipH="false" flipV="false" rot="0">
            <a:off x="1210194" y="3911428"/>
            <a:ext cx="7907603" cy="5648288"/>
          </a:xfrm>
          <a:custGeom>
            <a:avLst/>
            <a:gdLst/>
            <a:ahLst/>
            <a:cxnLst/>
            <a:rect r="r" b="b" t="t" l="l"/>
            <a:pathLst>
              <a:path h="5648288" w="7907603">
                <a:moveTo>
                  <a:pt x="0" y="0"/>
                </a:moveTo>
                <a:lnTo>
                  <a:pt x="7907603" y="0"/>
                </a:lnTo>
                <a:lnTo>
                  <a:pt x="7907603" y="5648288"/>
                </a:lnTo>
                <a:lnTo>
                  <a:pt x="0" y="5648288"/>
                </a:lnTo>
                <a:lnTo>
                  <a:pt x="0" y="0"/>
                </a:lnTo>
                <a:close/>
              </a:path>
            </a:pathLst>
          </a:custGeom>
          <a:blipFill>
            <a:blip r:embed="rId10"/>
            <a:stretch>
              <a:fillRect l="0" t="0" r="0" b="0"/>
            </a:stretch>
          </a:blipFill>
        </p:spPr>
      </p:sp>
      <p:sp>
        <p:nvSpPr>
          <p:cNvPr name="Freeform 12" id="12"/>
          <p:cNvSpPr/>
          <p:nvPr/>
        </p:nvSpPr>
        <p:spPr>
          <a:xfrm flipH="false" flipV="false" rot="0">
            <a:off x="11093240" y="2133090"/>
            <a:ext cx="4491099" cy="1412655"/>
          </a:xfrm>
          <a:custGeom>
            <a:avLst/>
            <a:gdLst/>
            <a:ahLst/>
            <a:cxnLst/>
            <a:rect r="r" b="b" t="t" l="l"/>
            <a:pathLst>
              <a:path h="1412655" w="4491099">
                <a:moveTo>
                  <a:pt x="0" y="0"/>
                </a:moveTo>
                <a:lnTo>
                  <a:pt x="4491099" y="0"/>
                </a:lnTo>
                <a:lnTo>
                  <a:pt x="4491099" y="1412654"/>
                </a:lnTo>
                <a:lnTo>
                  <a:pt x="0" y="141265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3" id="13"/>
          <p:cNvSpPr/>
          <p:nvPr/>
        </p:nvSpPr>
        <p:spPr>
          <a:xfrm flipH="false" flipV="false" rot="0">
            <a:off x="9775976" y="3987026"/>
            <a:ext cx="7695930" cy="5497093"/>
          </a:xfrm>
          <a:custGeom>
            <a:avLst/>
            <a:gdLst/>
            <a:ahLst/>
            <a:cxnLst/>
            <a:rect r="r" b="b" t="t" l="l"/>
            <a:pathLst>
              <a:path h="5497093" w="7695930">
                <a:moveTo>
                  <a:pt x="0" y="0"/>
                </a:moveTo>
                <a:lnTo>
                  <a:pt x="7695930" y="0"/>
                </a:lnTo>
                <a:lnTo>
                  <a:pt x="7695930" y="5497093"/>
                </a:lnTo>
                <a:lnTo>
                  <a:pt x="0" y="5497093"/>
                </a:lnTo>
                <a:lnTo>
                  <a:pt x="0" y="0"/>
                </a:lnTo>
                <a:close/>
              </a:path>
            </a:pathLst>
          </a:custGeom>
          <a:blipFill>
            <a:blip r:embed="rId11"/>
            <a:stretch>
              <a:fillRect l="0" t="0" r="0" b="0"/>
            </a:stretch>
          </a:blipFill>
        </p:spPr>
      </p:sp>
      <p:sp>
        <p:nvSpPr>
          <p:cNvPr name="TextBox 14" id="14"/>
          <p:cNvSpPr txBox="true"/>
          <p:nvPr/>
        </p:nvSpPr>
        <p:spPr>
          <a:xfrm rot="0">
            <a:off x="2573021" y="2507629"/>
            <a:ext cx="4807456" cy="596900"/>
          </a:xfrm>
          <a:prstGeom prst="rect">
            <a:avLst/>
          </a:prstGeom>
        </p:spPr>
        <p:txBody>
          <a:bodyPr anchor="t" rtlCol="false" tIns="0" lIns="0" bIns="0" rIns="0">
            <a:spAutoFit/>
          </a:bodyPr>
          <a:lstStyle/>
          <a:p>
            <a:pPr algn="ctr">
              <a:lnSpc>
                <a:spcPts val="4899"/>
              </a:lnSpc>
            </a:pPr>
            <a:r>
              <a:rPr lang="en-US" sz="3499">
                <a:solidFill>
                  <a:srgbClr val="FFFFFF"/>
                </a:solidFill>
                <a:latin typeface="Roboto Bold"/>
              </a:rPr>
              <a:t>INCOME</a:t>
            </a:r>
          </a:p>
        </p:txBody>
      </p:sp>
      <p:sp>
        <p:nvSpPr>
          <p:cNvPr name="TextBox 15" id="15"/>
          <p:cNvSpPr txBox="true"/>
          <p:nvPr/>
        </p:nvSpPr>
        <p:spPr>
          <a:xfrm rot="0">
            <a:off x="10907523" y="2507629"/>
            <a:ext cx="4807456" cy="596900"/>
          </a:xfrm>
          <a:prstGeom prst="rect">
            <a:avLst/>
          </a:prstGeom>
        </p:spPr>
        <p:txBody>
          <a:bodyPr anchor="t" rtlCol="false" tIns="0" lIns="0" bIns="0" rIns="0">
            <a:spAutoFit/>
          </a:bodyPr>
          <a:lstStyle/>
          <a:p>
            <a:pPr algn="ctr">
              <a:lnSpc>
                <a:spcPts val="4899"/>
              </a:lnSpc>
            </a:pPr>
            <a:r>
              <a:rPr lang="en-US" sz="3499">
                <a:solidFill>
                  <a:srgbClr val="FFFFFF"/>
                </a:solidFill>
                <a:latin typeface="Roboto Bold"/>
              </a:rPr>
              <a:t>DAYS EMPLOYED</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18072B"/>
        </a:solidFill>
      </p:bgPr>
    </p:bg>
    <p:spTree>
      <p:nvGrpSpPr>
        <p:cNvPr id="1" name=""/>
        <p:cNvGrpSpPr/>
        <p:nvPr/>
      </p:nvGrpSpPr>
      <p:grpSpPr>
        <a:xfrm>
          <a:off x="0" y="0"/>
          <a:ext cx="0" cy="0"/>
          <a:chOff x="0" y="0"/>
          <a:chExt cx="0" cy="0"/>
        </a:xfrm>
      </p:grpSpPr>
      <p:sp>
        <p:nvSpPr>
          <p:cNvPr name="TextBox 2" id="2"/>
          <p:cNvSpPr txBox="true"/>
          <p:nvPr/>
        </p:nvSpPr>
        <p:spPr>
          <a:xfrm rot="0">
            <a:off x="1028700" y="1560926"/>
            <a:ext cx="16230600" cy="1009650"/>
          </a:xfrm>
          <a:prstGeom prst="rect">
            <a:avLst/>
          </a:prstGeom>
        </p:spPr>
        <p:txBody>
          <a:bodyPr anchor="t" rtlCol="false" tIns="0" lIns="0" bIns="0" rIns="0">
            <a:spAutoFit/>
          </a:bodyPr>
          <a:lstStyle/>
          <a:p>
            <a:pPr algn="ctr" marL="0" indent="0" lvl="0">
              <a:lnSpc>
                <a:spcPts val="7920"/>
              </a:lnSpc>
              <a:spcBef>
                <a:spcPct val="0"/>
              </a:spcBef>
            </a:pPr>
            <a:r>
              <a:rPr lang="en-US" sz="6600">
                <a:solidFill>
                  <a:srgbClr val="FFFFFF"/>
                </a:solidFill>
                <a:latin typeface="Roboto Bold"/>
              </a:rPr>
              <a:t>Modeling</a:t>
            </a:r>
          </a:p>
        </p:txBody>
      </p:sp>
      <p:sp>
        <p:nvSpPr>
          <p:cNvPr name="Freeform 3" id="3"/>
          <p:cNvSpPr/>
          <p:nvPr/>
        </p:nvSpPr>
        <p:spPr>
          <a:xfrm flipH="false" flipV="false" rot="0">
            <a:off x="-592217" y="8293384"/>
            <a:ext cx="19837040" cy="9461966"/>
          </a:xfrm>
          <a:custGeom>
            <a:avLst/>
            <a:gdLst/>
            <a:ahLst/>
            <a:cxnLst/>
            <a:rect r="r" b="b" t="t" l="l"/>
            <a:pathLst>
              <a:path h="9461966" w="19837040">
                <a:moveTo>
                  <a:pt x="0" y="0"/>
                </a:moveTo>
                <a:lnTo>
                  <a:pt x="19837039" y="0"/>
                </a:lnTo>
                <a:lnTo>
                  <a:pt x="19837039" y="9461966"/>
                </a:lnTo>
                <a:lnTo>
                  <a:pt x="0" y="9461966"/>
                </a:lnTo>
                <a:lnTo>
                  <a:pt x="0" y="0"/>
                </a:lnTo>
                <a:close/>
              </a:path>
            </a:pathLst>
          </a:custGeom>
          <a:blipFill>
            <a:blip r:embed="rId2">
              <a:extLst>
                <a:ext uri="{96DAC541-7B7A-43D3-8B79-37D633B846F1}">
                  <asvg:svgBlip xmlns:asvg="http://schemas.microsoft.com/office/drawing/2016/SVG/main" r:embed="rId3"/>
                </a:ext>
              </a:extLst>
            </a:blip>
            <a:stretch>
              <a:fillRect l="-27503" t="0" r="-24139" b="0"/>
            </a:stretch>
          </a:blipFill>
        </p:spPr>
      </p:sp>
      <p:grpSp>
        <p:nvGrpSpPr>
          <p:cNvPr name="Group 4" id="4"/>
          <p:cNvGrpSpPr/>
          <p:nvPr/>
        </p:nvGrpSpPr>
        <p:grpSpPr>
          <a:xfrm rot="0">
            <a:off x="1389122" y="3094451"/>
            <a:ext cx="4784495" cy="6163849"/>
            <a:chOff x="0" y="0"/>
            <a:chExt cx="1390252" cy="1791058"/>
          </a:xfrm>
        </p:grpSpPr>
        <p:sp>
          <p:nvSpPr>
            <p:cNvPr name="Freeform 5" id="5"/>
            <p:cNvSpPr/>
            <p:nvPr/>
          </p:nvSpPr>
          <p:spPr>
            <a:xfrm flipH="false" flipV="false" rot="0">
              <a:off x="0" y="0"/>
              <a:ext cx="1390252" cy="1791058"/>
            </a:xfrm>
            <a:custGeom>
              <a:avLst/>
              <a:gdLst/>
              <a:ahLst/>
              <a:cxnLst/>
              <a:rect r="r" b="b" t="t" l="l"/>
              <a:pathLst>
                <a:path h="1791058" w="1390252">
                  <a:moveTo>
                    <a:pt x="82524" y="0"/>
                  </a:moveTo>
                  <a:lnTo>
                    <a:pt x="1307728" y="0"/>
                  </a:lnTo>
                  <a:cubicBezTo>
                    <a:pt x="1353305" y="0"/>
                    <a:pt x="1390252" y="36947"/>
                    <a:pt x="1390252" y="82524"/>
                  </a:cubicBezTo>
                  <a:lnTo>
                    <a:pt x="1390252" y="1708533"/>
                  </a:lnTo>
                  <a:cubicBezTo>
                    <a:pt x="1390252" y="1754110"/>
                    <a:pt x="1353305" y="1791058"/>
                    <a:pt x="1307728" y="1791058"/>
                  </a:cubicBezTo>
                  <a:lnTo>
                    <a:pt x="82524" y="1791058"/>
                  </a:lnTo>
                  <a:cubicBezTo>
                    <a:pt x="36947" y="1791058"/>
                    <a:pt x="0" y="1754110"/>
                    <a:pt x="0" y="1708533"/>
                  </a:cubicBezTo>
                  <a:lnTo>
                    <a:pt x="0" y="82524"/>
                  </a:lnTo>
                  <a:cubicBezTo>
                    <a:pt x="0" y="36947"/>
                    <a:pt x="36947" y="0"/>
                    <a:pt x="82524" y="0"/>
                  </a:cubicBezTo>
                  <a:close/>
                </a:path>
              </a:pathLst>
            </a:custGeom>
            <a:solidFill>
              <a:srgbClr val="FFFFFF"/>
            </a:solidFill>
          </p:spPr>
        </p:sp>
        <p:sp>
          <p:nvSpPr>
            <p:cNvPr name="TextBox 6" id="6"/>
            <p:cNvSpPr txBox="true"/>
            <p:nvPr/>
          </p:nvSpPr>
          <p:spPr>
            <a:xfrm>
              <a:off x="0" y="-57150"/>
              <a:ext cx="812800" cy="869950"/>
            </a:xfrm>
            <a:prstGeom prst="rect">
              <a:avLst/>
            </a:prstGeom>
          </p:spPr>
          <p:txBody>
            <a:bodyPr anchor="ctr" rtlCol="false" tIns="50800" lIns="50800" bIns="50800" rIns="50800"/>
            <a:lstStyle/>
            <a:p>
              <a:pPr algn="ctr">
                <a:lnSpc>
                  <a:spcPts val="3639"/>
                </a:lnSpc>
              </a:pPr>
            </a:p>
          </p:txBody>
        </p:sp>
      </p:grpSp>
      <p:sp>
        <p:nvSpPr>
          <p:cNvPr name="TextBox 7" id="7"/>
          <p:cNvSpPr txBox="true"/>
          <p:nvPr/>
        </p:nvSpPr>
        <p:spPr>
          <a:xfrm rot="0">
            <a:off x="1850979" y="3528060"/>
            <a:ext cx="3860783" cy="1615440"/>
          </a:xfrm>
          <a:prstGeom prst="rect">
            <a:avLst/>
          </a:prstGeom>
        </p:spPr>
        <p:txBody>
          <a:bodyPr anchor="t" rtlCol="false" tIns="0" lIns="0" bIns="0" rIns="0">
            <a:spAutoFit/>
          </a:bodyPr>
          <a:lstStyle/>
          <a:p>
            <a:pPr algn="ctr">
              <a:lnSpc>
                <a:spcPts val="4290"/>
              </a:lnSpc>
            </a:pPr>
            <a:r>
              <a:rPr lang="en-US" sz="3300">
                <a:solidFill>
                  <a:srgbClr val="18072B"/>
                </a:solidFill>
                <a:latin typeface="Aileron Bold"/>
              </a:rPr>
              <a:t>Logistic Regression</a:t>
            </a:r>
          </a:p>
          <a:p>
            <a:pPr algn="ctr" marL="0" indent="0" lvl="0">
              <a:lnSpc>
                <a:spcPts val="4290"/>
              </a:lnSpc>
              <a:spcBef>
                <a:spcPct val="0"/>
              </a:spcBef>
            </a:pPr>
          </a:p>
        </p:txBody>
      </p:sp>
      <p:sp>
        <p:nvSpPr>
          <p:cNvPr name="TextBox 8" id="8"/>
          <p:cNvSpPr txBox="true"/>
          <p:nvPr/>
        </p:nvSpPr>
        <p:spPr>
          <a:xfrm rot="0">
            <a:off x="1919396" y="5015472"/>
            <a:ext cx="3726319" cy="3846195"/>
          </a:xfrm>
          <a:prstGeom prst="rect">
            <a:avLst/>
          </a:prstGeom>
        </p:spPr>
        <p:txBody>
          <a:bodyPr anchor="t" rtlCol="false" tIns="0" lIns="0" bIns="0" rIns="0">
            <a:spAutoFit/>
          </a:bodyPr>
          <a:lstStyle/>
          <a:p>
            <a:pPr algn="ctr">
              <a:lnSpc>
                <a:spcPts val="3779"/>
              </a:lnSpc>
            </a:pPr>
            <a:r>
              <a:rPr lang="en-US" sz="2700">
                <a:solidFill>
                  <a:srgbClr val="18072B"/>
                </a:solidFill>
                <a:latin typeface="Kollektif"/>
              </a:rPr>
              <a:t>The approach for the Logistic Regression Model was to increase model complexity and amount of variables while checking model accuracy and predictive efficiency. </a:t>
            </a:r>
          </a:p>
        </p:txBody>
      </p:sp>
      <p:sp>
        <p:nvSpPr>
          <p:cNvPr name="Freeform 9" id="9"/>
          <p:cNvSpPr/>
          <p:nvPr/>
        </p:nvSpPr>
        <p:spPr>
          <a:xfrm flipH="false" flipV="false" rot="0">
            <a:off x="1765858" y="4691537"/>
            <a:ext cx="4033394" cy="95335"/>
          </a:xfrm>
          <a:custGeom>
            <a:avLst/>
            <a:gdLst/>
            <a:ahLst/>
            <a:cxnLst/>
            <a:rect r="r" b="b" t="t" l="l"/>
            <a:pathLst>
              <a:path h="95335" w="4033394">
                <a:moveTo>
                  <a:pt x="0" y="0"/>
                </a:moveTo>
                <a:lnTo>
                  <a:pt x="4033395" y="0"/>
                </a:lnTo>
                <a:lnTo>
                  <a:pt x="4033395" y="95335"/>
                </a:lnTo>
                <a:lnTo>
                  <a:pt x="0" y="9533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17192315" y="612415"/>
            <a:ext cx="559181" cy="296366"/>
          </a:xfrm>
          <a:custGeom>
            <a:avLst/>
            <a:gdLst/>
            <a:ahLst/>
            <a:cxnLst/>
            <a:rect r="r" b="b" t="t" l="l"/>
            <a:pathLst>
              <a:path h="296366" w="559181">
                <a:moveTo>
                  <a:pt x="0" y="0"/>
                </a:moveTo>
                <a:lnTo>
                  <a:pt x="559182" y="0"/>
                </a:lnTo>
                <a:lnTo>
                  <a:pt x="559182" y="296366"/>
                </a:lnTo>
                <a:lnTo>
                  <a:pt x="0" y="29636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1" id="11"/>
          <p:cNvSpPr/>
          <p:nvPr/>
        </p:nvSpPr>
        <p:spPr>
          <a:xfrm flipH="false" flipV="false" rot="0">
            <a:off x="1059746" y="760598"/>
            <a:ext cx="300896" cy="300896"/>
          </a:xfrm>
          <a:custGeom>
            <a:avLst/>
            <a:gdLst/>
            <a:ahLst/>
            <a:cxnLst/>
            <a:rect r="r" b="b" t="t" l="l"/>
            <a:pathLst>
              <a:path h="300896" w="300896">
                <a:moveTo>
                  <a:pt x="0" y="0"/>
                </a:moveTo>
                <a:lnTo>
                  <a:pt x="300896" y="0"/>
                </a:lnTo>
                <a:lnTo>
                  <a:pt x="300896" y="300895"/>
                </a:lnTo>
                <a:lnTo>
                  <a:pt x="0" y="30089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2" id="12"/>
          <p:cNvSpPr txBox="true"/>
          <p:nvPr/>
        </p:nvSpPr>
        <p:spPr>
          <a:xfrm rot="0">
            <a:off x="1535766" y="785950"/>
            <a:ext cx="3032398" cy="497840"/>
          </a:xfrm>
          <a:prstGeom prst="rect">
            <a:avLst/>
          </a:prstGeom>
        </p:spPr>
        <p:txBody>
          <a:bodyPr anchor="t" rtlCol="false" tIns="0" lIns="0" bIns="0" rIns="0">
            <a:spAutoFit/>
          </a:bodyPr>
          <a:lstStyle/>
          <a:p>
            <a:pPr>
              <a:lnSpc>
                <a:spcPts val="1869"/>
              </a:lnSpc>
            </a:pPr>
            <a:r>
              <a:rPr lang="en-US" sz="1699" spc="67">
                <a:solidFill>
                  <a:srgbClr val="FFFFFF"/>
                </a:solidFill>
                <a:latin typeface="Kollektif Bold"/>
              </a:rPr>
              <a:t>GROUP 8</a:t>
            </a:r>
          </a:p>
          <a:p>
            <a:pPr>
              <a:lnSpc>
                <a:spcPts val="1869"/>
              </a:lnSpc>
            </a:pPr>
          </a:p>
        </p:txBody>
      </p:sp>
      <p:sp>
        <p:nvSpPr>
          <p:cNvPr name="Freeform 13" id="13"/>
          <p:cNvSpPr/>
          <p:nvPr/>
        </p:nvSpPr>
        <p:spPr>
          <a:xfrm flipH="false" flipV="false" rot="0">
            <a:off x="-2843309" y="1268486"/>
            <a:ext cx="6873872" cy="162473"/>
          </a:xfrm>
          <a:custGeom>
            <a:avLst/>
            <a:gdLst/>
            <a:ahLst/>
            <a:cxnLst/>
            <a:rect r="r" b="b" t="t" l="l"/>
            <a:pathLst>
              <a:path h="162473" w="6873872">
                <a:moveTo>
                  <a:pt x="0" y="0"/>
                </a:moveTo>
                <a:lnTo>
                  <a:pt x="6873873" y="0"/>
                </a:lnTo>
                <a:lnTo>
                  <a:pt x="6873873" y="162473"/>
                </a:lnTo>
                <a:lnTo>
                  <a:pt x="0" y="16247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4" id="14"/>
          <p:cNvGrpSpPr/>
          <p:nvPr/>
        </p:nvGrpSpPr>
        <p:grpSpPr>
          <a:xfrm rot="0">
            <a:off x="6751753" y="3094451"/>
            <a:ext cx="4784495" cy="6163849"/>
            <a:chOff x="0" y="0"/>
            <a:chExt cx="1390252" cy="1791058"/>
          </a:xfrm>
        </p:grpSpPr>
        <p:sp>
          <p:nvSpPr>
            <p:cNvPr name="Freeform 15" id="15"/>
            <p:cNvSpPr/>
            <p:nvPr/>
          </p:nvSpPr>
          <p:spPr>
            <a:xfrm flipH="false" flipV="false" rot="0">
              <a:off x="0" y="0"/>
              <a:ext cx="1390252" cy="1791058"/>
            </a:xfrm>
            <a:custGeom>
              <a:avLst/>
              <a:gdLst/>
              <a:ahLst/>
              <a:cxnLst/>
              <a:rect r="r" b="b" t="t" l="l"/>
              <a:pathLst>
                <a:path h="1791058" w="1390252">
                  <a:moveTo>
                    <a:pt x="82524" y="0"/>
                  </a:moveTo>
                  <a:lnTo>
                    <a:pt x="1307728" y="0"/>
                  </a:lnTo>
                  <a:cubicBezTo>
                    <a:pt x="1353305" y="0"/>
                    <a:pt x="1390252" y="36947"/>
                    <a:pt x="1390252" y="82524"/>
                  </a:cubicBezTo>
                  <a:lnTo>
                    <a:pt x="1390252" y="1708533"/>
                  </a:lnTo>
                  <a:cubicBezTo>
                    <a:pt x="1390252" y="1754110"/>
                    <a:pt x="1353305" y="1791058"/>
                    <a:pt x="1307728" y="1791058"/>
                  </a:cubicBezTo>
                  <a:lnTo>
                    <a:pt x="82524" y="1791058"/>
                  </a:lnTo>
                  <a:cubicBezTo>
                    <a:pt x="36947" y="1791058"/>
                    <a:pt x="0" y="1754110"/>
                    <a:pt x="0" y="1708533"/>
                  </a:cubicBezTo>
                  <a:lnTo>
                    <a:pt x="0" y="82524"/>
                  </a:lnTo>
                  <a:cubicBezTo>
                    <a:pt x="0" y="36947"/>
                    <a:pt x="36947" y="0"/>
                    <a:pt x="82524" y="0"/>
                  </a:cubicBezTo>
                  <a:close/>
                </a:path>
              </a:pathLst>
            </a:custGeom>
            <a:solidFill>
              <a:srgbClr val="FFFFFF"/>
            </a:solidFill>
          </p:spPr>
        </p:sp>
        <p:sp>
          <p:nvSpPr>
            <p:cNvPr name="TextBox 16" id="16"/>
            <p:cNvSpPr txBox="true"/>
            <p:nvPr/>
          </p:nvSpPr>
          <p:spPr>
            <a:xfrm>
              <a:off x="0" y="-57150"/>
              <a:ext cx="812800" cy="869950"/>
            </a:xfrm>
            <a:prstGeom prst="rect">
              <a:avLst/>
            </a:prstGeom>
          </p:spPr>
          <p:txBody>
            <a:bodyPr anchor="ctr" rtlCol="false" tIns="50800" lIns="50800" bIns="50800" rIns="50800"/>
            <a:lstStyle/>
            <a:p>
              <a:pPr algn="ctr">
                <a:lnSpc>
                  <a:spcPts val="3639"/>
                </a:lnSpc>
              </a:pPr>
            </a:p>
          </p:txBody>
        </p:sp>
      </p:grpSp>
      <p:sp>
        <p:nvSpPr>
          <p:cNvPr name="TextBox 17" id="17"/>
          <p:cNvSpPr txBox="true"/>
          <p:nvPr/>
        </p:nvSpPr>
        <p:spPr>
          <a:xfrm rot="0">
            <a:off x="6920100" y="3518725"/>
            <a:ext cx="4460858" cy="1615440"/>
          </a:xfrm>
          <a:prstGeom prst="rect">
            <a:avLst/>
          </a:prstGeom>
        </p:spPr>
        <p:txBody>
          <a:bodyPr anchor="t" rtlCol="false" tIns="0" lIns="0" bIns="0" rIns="0">
            <a:spAutoFit/>
          </a:bodyPr>
          <a:lstStyle/>
          <a:p>
            <a:pPr algn="ctr">
              <a:lnSpc>
                <a:spcPts val="4290"/>
              </a:lnSpc>
            </a:pPr>
            <a:r>
              <a:rPr lang="en-US" sz="3300">
                <a:solidFill>
                  <a:srgbClr val="18072B"/>
                </a:solidFill>
                <a:latin typeface="Aileron Bold"/>
              </a:rPr>
              <a:t>Naive Bayes Classification</a:t>
            </a:r>
          </a:p>
          <a:p>
            <a:pPr algn="ctr" marL="0" indent="0" lvl="0">
              <a:lnSpc>
                <a:spcPts val="4290"/>
              </a:lnSpc>
              <a:spcBef>
                <a:spcPct val="0"/>
              </a:spcBef>
            </a:pPr>
          </a:p>
        </p:txBody>
      </p:sp>
      <p:sp>
        <p:nvSpPr>
          <p:cNvPr name="TextBox 18" id="18"/>
          <p:cNvSpPr txBox="true"/>
          <p:nvPr/>
        </p:nvSpPr>
        <p:spPr>
          <a:xfrm rot="0">
            <a:off x="7282026" y="5038725"/>
            <a:ext cx="3879857" cy="3846195"/>
          </a:xfrm>
          <a:prstGeom prst="rect">
            <a:avLst/>
          </a:prstGeom>
        </p:spPr>
        <p:txBody>
          <a:bodyPr anchor="t" rtlCol="false" tIns="0" lIns="0" bIns="0" rIns="0">
            <a:spAutoFit/>
          </a:bodyPr>
          <a:lstStyle/>
          <a:p>
            <a:pPr algn="ctr" marL="0" indent="0" lvl="0">
              <a:lnSpc>
                <a:spcPts val="3779"/>
              </a:lnSpc>
              <a:spcBef>
                <a:spcPct val="0"/>
              </a:spcBef>
            </a:pPr>
            <a:r>
              <a:rPr lang="en-US" sz="2700">
                <a:solidFill>
                  <a:srgbClr val="18072B"/>
                </a:solidFill>
                <a:latin typeface="Kollektif"/>
              </a:rPr>
              <a:t>T</a:t>
            </a:r>
            <a:r>
              <a:rPr lang="en-US" sz="2700" strike="noStrike" u="none">
                <a:solidFill>
                  <a:srgbClr val="18072B"/>
                </a:solidFill>
                <a:latin typeface="Kollektif"/>
              </a:rPr>
              <a:t>hree Naive Bayes models were created for better model comparisons. First two models use the existing class imbalance and the third will up-sample the target = 1 class.</a:t>
            </a:r>
          </a:p>
        </p:txBody>
      </p:sp>
      <p:sp>
        <p:nvSpPr>
          <p:cNvPr name="Freeform 19" id="19"/>
          <p:cNvSpPr/>
          <p:nvPr/>
        </p:nvSpPr>
        <p:spPr>
          <a:xfrm flipH="false" flipV="false" rot="0">
            <a:off x="7128488" y="4691537"/>
            <a:ext cx="4033394" cy="95335"/>
          </a:xfrm>
          <a:custGeom>
            <a:avLst/>
            <a:gdLst/>
            <a:ahLst/>
            <a:cxnLst/>
            <a:rect r="r" b="b" t="t" l="l"/>
            <a:pathLst>
              <a:path h="95335" w="4033394">
                <a:moveTo>
                  <a:pt x="0" y="0"/>
                </a:moveTo>
                <a:lnTo>
                  <a:pt x="4033395" y="0"/>
                </a:lnTo>
                <a:lnTo>
                  <a:pt x="4033395" y="95335"/>
                </a:lnTo>
                <a:lnTo>
                  <a:pt x="0" y="9533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20" id="20"/>
          <p:cNvGrpSpPr/>
          <p:nvPr/>
        </p:nvGrpSpPr>
        <p:grpSpPr>
          <a:xfrm rot="0">
            <a:off x="12114383" y="3094451"/>
            <a:ext cx="4784495" cy="6163849"/>
            <a:chOff x="0" y="0"/>
            <a:chExt cx="1390252" cy="1791058"/>
          </a:xfrm>
        </p:grpSpPr>
        <p:sp>
          <p:nvSpPr>
            <p:cNvPr name="Freeform 21" id="21"/>
            <p:cNvSpPr/>
            <p:nvPr/>
          </p:nvSpPr>
          <p:spPr>
            <a:xfrm flipH="false" flipV="false" rot="0">
              <a:off x="0" y="0"/>
              <a:ext cx="1390252" cy="1791058"/>
            </a:xfrm>
            <a:custGeom>
              <a:avLst/>
              <a:gdLst/>
              <a:ahLst/>
              <a:cxnLst/>
              <a:rect r="r" b="b" t="t" l="l"/>
              <a:pathLst>
                <a:path h="1791058" w="1390252">
                  <a:moveTo>
                    <a:pt x="82524" y="0"/>
                  </a:moveTo>
                  <a:lnTo>
                    <a:pt x="1307728" y="0"/>
                  </a:lnTo>
                  <a:cubicBezTo>
                    <a:pt x="1353305" y="0"/>
                    <a:pt x="1390252" y="36947"/>
                    <a:pt x="1390252" y="82524"/>
                  </a:cubicBezTo>
                  <a:lnTo>
                    <a:pt x="1390252" y="1708533"/>
                  </a:lnTo>
                  <a:cubicBezTo>
                    <a:pt x="1390252" y="1754110"/>
                    <a:pt x="1353305" y="1791058"/>
                    <a:pt x="1307728" y="1791058"/>
                  </a:cubicBezTo>
                  <a:lnTo>
                    <a:pt x="82524" y="1791058"/>
                  </a:lnTo>
                  <a:cubicBezTo>
                    <a:pt x="36947" y="1791058"/>
                    <a:pt x="0" y="1754110"/>
                    <a:pt x="0" y="1708533"/>
                  </a:cubicBezTo>
                  <a:lnTo>
                    <a:pt x="0" y="82524"/>
                  </a:lnTo>
                  <a:cubicBezTo>
                    <a:pt x="0" y="36947"/>
                    <a:pt x="36947" y="0"/>
                    <a:pt x="82524" y="0"/>
                  </a:cubicBezTo>
                  <a:close/>
                </a:path>
              </a:pathLst>
            </a:custGeom>
            <a:solidFill>
              <a:srgbClr val="FFFFFF"/>
            </a:solidFill>
          </p:spPr>
        </p:sp>
        <p:sp>
          <p:nvSpPr>
            <p:cNvPr name="TextBox 22" id="22"/>
            <p:cNvSpPr txBox="true"/>
            <p:nvPr/>
          </p:nvSpPr>
          <p:spPr>
            <a:xfrm>
              <a:off x="0" y="-57150"/>
              <a:ext cx="812800" cy="869950"/>
            </a:xfrm>
            <a:prstGeom prst="rect">
              <a:avLst/>
            </a:prstGeom>
          </p:spPr>
          <p:txBody>
            <a:bodyPr anchor="ctr" rtlCol="false" tIns="50800" lIns="50800" bIns="50800" rIns="50800"/>
            <a:lstStyle/>
            <a:p>
              <a:pPr algn="ctr">
                <a:lnSpc>
                  <a:spcPts val="3639"/>
                </a:lnSpc>
              </a:pPr>
            </a:p>
          </p:txBody>
        </p:sp>
      </p:grpSp>
      <p:sp>
        <p:nvSpPr>
          <p:cNvPr name="TextBox 23" id="23"/>
          <p:cNvSpPr txBox="true"/>
          <p:nvPr/>
        </p:nvSpPr>
        <p:spPr>
          <a:xfrm rot="0">
            <a:off x="12699832" y="3528060"/>
            <a:ext cx="3615967" cy="1072515"/>
          </a:xfrm>
          <a:prstGeom prst="rect">
            <a:avLst/>
          </a:prstGeom>
        </p:spPr>
        <p:txBody>
          <a:bodyPr anchor="t" rtlCol="false" tIns="0" lIns="0" bIns="0" rIns="0">
            <a:spAutoFit/>
          </a:bodyPr>
          <a:lstStyle/>
          <a:p>
            <a:pPr algn="ctr" marL="0" indent="0" lvl="0">
              <a:lnSpc>
                <a:spcPts val="4290"/>
              </a:lnSpc>
              <a:spcBef>
                <a:spcPct val="0"/>
              </a:spcBef>
            </a:pPr>
            <a:r>
              <a:rPr lang="en-US" sz="3300">
                <a:solidFill>
                  <a:srgbClr val="18072B"/>
                </a:solidFill>
                <a:latin typeface="Aileron Bold"/>
              </a:rPr>
              <a:t> Decision Tree &amp; Random Forest</a:t>
            </a:r>
          </a:p>
        </p:txBody>
      </p:sp>
      <p:sp>
        <p:nvSpPr>
          <p:cNvPr name="Freeform 24" id="24"/>
          <p:cNvSpPr/>
          <p:nvPr/>
        </p:nvSpPr>
        <p:spPr>
          <a:xfrm flipH="false" flipV="false" rot="0">
            <a:off x="12491118" y="4739204"/>
            <a:ext cx="4033394" cy="95335"/>
          </a:xfrm>
          <a:custGeom>
            <a:avLst/>
            <a:gdLst/>
            <a:ahLst/>
            <a:cxnLst/>
            <a:rect r="r" b="b" t="t" l="l"/>
            <a:pathLst>
              <a:path h="95335" w="4033394">
                <a:moveTo>
                  <a:pt x="0" y="0"/>
                </a:moveTo>
                <a:lnTo>
                  <a:pt x="4033395" y="0"/>
                </a:lnTo>
                <a:lnTo>
                  <a:pt x="4033395" y="95335"/>
                </a:lnTo>
                <a:lnTo>
                  <a:pt x="0" y="9533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25" id="25"/>
          <p:cNvSpPr txBox="true"/>
          <p:nvPr/>
        </p:nvSpPr>
        <p:spPr>
          <a:xfrm rot="0">
            <a:off x="12566702" y="4935855"/>
            <a:ext cx="3879857" cy="3846195"/>
          </a:xfrm>
          <a:prstGeom prst="rect">
            <a:avLst/>
          </a:prstGeom>
        </p:spPr>
        <p:txBody>
          <a:bodyPr anchor="t" rtlCol="false" tIns="0" lIns="0" bIns="0" rIns="0">
            <a:spAutoFit/>
          </a:bodyPr>
          <a:lstStyle/>
          <a:p>
            <a:pPr algn="ctr" marL="0" indent="0" lvl="0">
              <a:lnSpc>
                <a:spcPts val="3779"/>
              </a:lnSpc>
              <a:spcBef>
                <a:spcPct val="0"/>
              </a:spcBef>
            </a:pPr>
            <a:r>
              <a:rPr lang="en-US" sz="2700">
                <a:solidFill>
                  <a:srgbClr val="18072B"/>
                </a:solidFill>
                <a:latin typeface="Kollektif"/>
              </a:rPr>
              <a:t>Our last models are a creation of a simple tree model to see if we could gain any initial insight, followed by random forest models with increased complexity and cross-validation.</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18072B"/>
        </a:solidFill>
      </p:bgPr>
    </p:bg>
    <p:spTree>
      <p:nvGrpSpPr>
        <p:cNvPr id="1" name=""/>
        <p:cNvGrpSpPr/>
        <p:nvPr/>
      </p:nvGrpSpPr>
      <p:grpSpPr>
        <a:xfrm>
          <a:off x="0" y="0"/>
          <a:ext cx="0" cy="0"/>
          <a:chOff x="0" y="0"/>
          <a:chExt cx="0" cy="0"/>
        </a:xfrm>
      </p:grpSpPr>
      <p:sp>
        <p:nvSpPr>
          <p:cNvPr name="Freeform 2" id="2"/>
          <p:cNvSpPr/>
          <p:nvPr/>
        </p:nvSpPr>
        <p:spPr>
          <a:xfrm flipH="false" flipV="false" rot="0">
            <a:off x="-40658" y="2816340"/>
            <a:ext cx="10877966" cy="257116"/>
          </a:xfrm>
          <a:custGeom>
            <a:avLst/>
            <a:gdLst/>
            <a:ahLst/>
            <a:cxnLst/>
            <a:rect r="r" b="b" t="t" l="l"/>
            <a:pathLst>
              <a:path h="257116" w="10877966">
                <a:moveTo>
                  <a:pt x="0" y="0"/>
                </a:moveTo>
                <a:lnTo>
                  <a:pt x="10877966" y="0"/>
                </a:lnTo>
                <a:lnTo>
                  <a:pt x="10877966" y="257116"/>
                </a:lnTo>
                <a:lnTo>
                  <a:pt x="0" y="25711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7192315" y="612415"/>
            <a:ext cx="559181" cy="296366"/>
          </a:xfrm>
          <a:custGeom>
            <a:avLst/>
            <a:gdLst/>
            <a:ahLst/>
            <a:cxnLst/>
            <a:rect r="r" b="b" t="t" l="l"/>
            <a:pathLst>
              <a:path h="296366" w="559181">
                <a:moveTo>
                  <a:pt x="0" y="0"/>
                </a:moveTo>
                <a:lnTo>
                  <a:pt x="559182" y="0"/>
                </a:lnTo>
                <a:lnTo>
                  <a:pt x="559182" y="296366"/>
                </a:lnTo>
                <a:lnTo>
                  <a:pt x="0" y="29636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059746" y="760598"/>
            <a:ext cx="300896" cy="300896"/>
          </a:xfrm>
          <a:custGeom>
            <a:avLst/>
            <a:gdLst/>
            <a:ahLst/>
            <a:cxnLst/>
            <a:rect r="r" b="b" t="t" l="l"/>
            <a:pathLst>
              <a:path h="300896" w="300896">
                <a:moveTo>
                  <a:pt x="0" y="0"/>
                </a:moveTo>
                <a:lnTo>
                  <a:pt x="300896" y="0"/>
                </a:lnTo>
                <a:lnTo>
                  <a:pt x="300896" y="300895"/>
                </a:lnTo>
                <a:lnTo>
                  <a:pt x="0" y="30089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2843309" y="1268486"/>
            <a:ext cx="6873872" cy="162473"/>
          </a:xfrm>
          <a:custGeom>
            <a:avLst/>
            <a:gdLst/>
            <a:ahLst/>
            <a:cxnLst/>
            <a:rect r="r" b="b" t="t" l="l"/>
            <a:pathLst>
              <a:path h="162473" w="6873872">
                <a:moveTo>
                  <a:pt x="0" y="0"/>
                </a:moveTo>
                <a:lnTo>
                  <a:pt x="6873873" y="0"/>
                </a:lnTo>
                <a:lnTo>
                  <a:pt x="6873873" y="162473"/>
                </a:lnTo>
                <a:lnTo>
                  <a:pt x="0" y="16247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2100278" y="612415"/>
            <a:ext cx="5371628" cy="2372169"/>
          </a:xfrm>
          <a:custGeom>
            <a:avLst/>
            <a:gdLst/>
            <a:ahLst/>
            <a:cxnLst/>
            <a:rect r="r" b="b" t="t" l="l"/>
            <a:pathLst>
              <a:path h="2372169" w="5371628">
                <a:moveTo>
                  <a:pt x="0" y="0"/>
                </a:moveTo>
                <a:lnTo>
                  <a:pt x="5371628" y="0"/>
                </a:lnTo>
                <a:lnTo>
                  <a:pt x="5371628" y="2372169"/>
                </a:lnTo>
                <a:lnTo>
                  <a:pt x="0" y="2372169"/>
                </a:lnTo>
                <a:lnTo>
                  <a:pt x="0" y="0"/>
                </a:lnTo>
                <a:close/>
              </a:path>
            </a:pathLst>
          </a:custGeom>
          <a:blipFill>
            <a:blip r:embed="rId8"/>
            <a:stretch>
              <a:fillRect l="-9882" t="0" r="0" b="-25624"/>
            </a:stretch>
          </a:blipFill>
        </p:spPr>
      </p:sp>
      <p:sp>
        <p:nvSpPr>
          <p:cNvPr name="TextBox 7" id="7"/>
          <p:cNvSpPr txBox="true"/>
          <p:nvPr/>
        </p:nvSpPr>
        <p:spPr>
          <a:xfrm rot="0">
            <a:off x="950215" y="1612157"/>
            <a:ext cx="8193785" cy="1009650"/>
          </a:xfrm>
          <a:prstGeom prst="rect">
            <a:avLst/>
          </a:prstGeom>
        </p:spPr>
        <p:txBody>
          <a:bodyPr anchor="t" rtlCol="false" tIns="0" lIns="0" bIns="0" rIns="0">
            <a:spAutoFit/>
          </a:bodyPr>
          <a:lstStyle/>
          <a:p>
            <a:pPr algn="ctr" marL="0" indent="0" lvl="0">
              <a:lnSpc>
                <a:spcPts val="7920"/>
              </a:lnSpc>
              <a:spcBef>
                <a:spcPct val="0"/>
              </a:spcBef>
            </a:pPr>
            <a:r>
              <a:rPr lang="en-US" sz="6600" strike="noStrike" u="none">
                <a:solidFill>
                  <a:srgbClr val="FFFFFF"/>
                </a:solidFill>
                <a:latin typeface="Roboto Bold"/>
              </a:rPr>
              <a:t>Logistic Regression</a:t>
            </a:r>
          </a:p>
        </p:txBody>
      </p:sp>
      <p:sp>
        <p:nvSpPr>
          <p:cNvPr name="TextBox 8" id="8"/>
          <p:cNvSpPr txBox="true"/>
          <p:nvPr/>
        </p:nvSpPr>
        <p:spPr>
          <a:xfrm rot="0">
            <a:off x="670624" y="3745809"/>
            <a:ext cx="16521691" cy="6131560"/>
          </a:xfrm>
          <a:prstGeom prst="rect">
            <a:avLst/>
          </a:prstGeom>
        </p:spPr>
        <p:txBody>
          <a:bodyPr anchor="t" rtlCol="false" tIns="0" lIns="0" bIns="0" rIns="0">
            <a:spAutoFit/>
          </a:bodyPr>
          <a:lstStyle/>
          <a:p>
            <a:pPr algn="l" marL="0" indent="0" lvl="0">
              <a:lnSpc>
                <a:spcPts val="4480"/>
              </a:lnSpc>
              <a:spcBef>
                <a:spcPct val="0"/>
              </a:spcBef>
            </a:pPr>
            <a:r>
              <a:rPr lang="en-US" sz="3200">
                <a:solidFill>
                  <a:srgbClr val="FFFFFF"/>
                </a:solidFill>
                <a:latin typeface="Glacial Indifference Bold"/>
              </a:rPr>
              <a:t>S</a:t>
            </a:r>
            <a:r>
              <a:rPr lang="en-US" sz="3200" strike="noStrike" u="none">
                <a:solidFill>
                  <a:srgbClr val="FFFFFF"/>
                </a:solidFill>
                <a:latin typeface="Glacial Indifference Bold"/>
              </a:rPr>
              <a:t>trong predictors of Target: </a:t>
            </a:r>
          </a:p>
          <a:p>
            <a:pPr algn="l" marL="0" indent="0" lvl="0">
              <a:lnSpc>
                <a:spcPts val="4480"/>
              </a:lnSpc>
              <a:spcBef>
                <a:spcPct val="0"/>
              </a:spcBef>
            </a:pPr>
          </a:p>
          <a:p>
            <a:pPr algn="l" marL="0" indent="0" lvl="0">
              <a:lnSpc>
                <a:spcPts val="4480"/>
              </a:lnSpc>
              <a:spcBef>
                <a:spcPct val="0"/>
              </a:spcBef>
            </a:pPr>
          </a:p>
          <a:p>
            <a:pPr algn="l" marL="0" indent="0" lvl="0">
              <a:lnSpc>
                <a:spcPts val="4480"/>
              </a:lnSpc>
              <a:spcBef>
                <a:spcPct val="0"/>
              </a:spcBef>
            </a:pPr>
          </a:p>
          <a:p>
            <a:pPr algn="l" marL="0" indent="0" lvl="0">
              <a:lnSpc>
                <a:spcPts val="4480"/>
              </a:lnSpc>
              <a:spcBef>
                <a:spcPct val="0"/>
              </a:spcBef>
            </a:pPr>
          </a:p>
          <a:p>
            <a:pPr algn="l" marL="0" indent="0" lvl="0">
              <a:lnSpc>
                <a:spcPts val="4480"/>
              </a:lnSpc>
              <a:spcBef>
                <a:spcPct val="0"/>
              </a:spcBef>
            </a:pPr>
          </a:p>
          <a:p>
            <a:pPr algn="l" marL="0" indent="0" lvl="0">
              <a:lnSpc>
                <a:spcPts val="4480"/>
              </a:lnSpc>
              <a:spcBef>
                <a:spcPct val="0"/>
              </a:spcBef>
            </a:pPr>
          </a:p>
          <a:p>
            <a:pPr algn="l" marL="0" indent="0" lvl="0">
              <a:lnSpc>
                <a:spcPts val="4480"/>
              </a:lnSpc>
              <a:spcBef>
                <a:spcPct val="0"/>
              </a:spcBef>
            </a:pPr>
            <a:r>
              <a:rPr lang="en-US" sz="3200" strike="noStrike" u="none">
                <a:solidFill>
                  <a:srgbClr val="FFFFFF"/>
                </a:solidFill>
                <a:latin typeface="Glacial Indifference Bold"/>
              </a:rPr>
              <a:t>Results</a:t>
            </a:r>
            <a:r>
              <a:rPr lang="en-US" sz="3200" strike="noStrike" u="none">
                <a:solidFill>
                  <a:srgbClr val="FFFFFF"/>
                </a:solidFill>
                <a:latin typeface="Glacial Indifference"/>
              </a:rPr>
              <a:t>: We used AIC and Deviance as our main performance metrics. Both AIC and Deviance have improved from Model 1 to Model 2 and from Model 2 to Model 3, with a total change of 12700.6 less AIC and 834.5 less Deviance from model 1 to 3.</a:t>
            </a:r>
          </a:p>
          <a:p>
            <a:pPr algn="l" marL="0" indent="0" lvl="0">
              <a:lnSpc>
                <a:spcPts val="4200"/>
              </a:lnSpc>
              <a:spcBef>
                <a:spcPct val="0"/>
              </a:spcBef>
            </a:pPr>
          </a:p>
        </p:txBody>
      </p:sp>
      <p:sp>
        <p:nvSpPr>
          <p:cNvPr name="TextBox 9" id="9"/>
          <p:cNvSpPr txBox="true"/>
          <p:nvPr/>
        </p:nvSpPr>
        <p:spPr>
          <a:xfrm rot="0">
            <a:off x="1535766" y="785950"/>
            <a:ext cx="3032398" cy="497840"/>
          </a:xfrm>
          <a:prstGeom prst="rect">
            <a:avLst/>
          </a:prstGeom>
        </p:spPr>
        <p:txBody>
          <a:bodyPr anchor="t" rtlCol="false" tIns="0" lIns="0" bIns="0" rIns="0">
            <a:spAutoFit/>
          </a:bodyPr>
          <a:lstStyle/>
          <a:p>
            <a:pPr>
              <a:lnSpc>
                <a:spcPts val="1869"/>
              </a:lnSpc>
            </a:pPr>
            <a:r>
              <a:rPr lang="en-US" sz="1699" spc="67">
                <a:solidFill>
                  <a:srgbClr val="FFFFFF"/>
                </a:solidFill>
                <a:latin typeface="Kollektif Bold"/>
              </a:rPr>
              <a:t>GROUP 8</a:t>
            </a:r>
          </a:p>
          <a:p>
            <a:pPr>
              <a:lnSpc>
                <a:spcPts val="1869"/>
              </a:lnSpc>
            </a:pPr>
          </a:p>
        </p:txBody>
      </p:sp>
      <p:sp>
        <p:nvSpPr>
          <p:cNvPr name="AutoShape 10" id="10"/>
          <p:cNvSpPr/>
          <p:nvPr/>
        </p:nvSpPr>
        <p:spPr>
          <a:xfrm>
            <a:off x="11680646" y="3431484"/>
            <a:ext cx="5511669" cy="19050"/>
          </a:xfrm>
          <a:prstGeom prst="line">
            <a:avLst/>
          </a:prstGeom>
          <a:ln cap="flat" w="38100">
            <a:solidFill>
              <a:srgbClr val="FFFFFF"/>
            </a:solidFill>
            <a:prstDash val="solid"/>
            <a:headEnd type="none" len="sm" w="sm"/>
            <a:tailEnd type="arrow" len="sm" w="med"/>
          </a:ln>
        </p:spPr>
      </p:sp>
      <p:sp>
        <p:nvSpPr>
          <p:cNvPr name="AutoShape 11" id="11"/>
          <p:cNvSpPr/>
          <p:nvPr/>
        </p:nvSpPr>
        <p:spPr>
          <a:xfrm flipH="true" flipV="true">
            <a:off x="11680646" y="1052830"/>
            <a:ext cx="19050" cy="2397552"/>
          </a:xfrm>
          <a:prstGeom prst="line">
            <a:avLst/>
          </a:prstGeom>
          <a:ln cap="flat" w="38100">
            <a:solidFill>
              <a:srgbClr val="FFFFFF"/>
            </a:solidFill>
            <a:prstDash val="solid"/>
            <a:headEnd type="none" len="sm" w="sm"/>
            <a:tailEnd type="arrow" len="sm" w="med"/>
          </a:ln>
        </p:spPr>
      </p:sp>
      <p:sp>
        <p:nvSpPr>
          <p:cNvPr name="TextBox 12" id="12"/>
          <p:cNvSpPr txBox="true"/>
          <p:nvPr/>
        </p:nvSpPr>
        <p:spPr>
          <a:xfrm rot="0">
            <a:off x="737609" y="4869759"/>
            <a:ext cx="10309007" cy="2070100"/>
          </a:xfrm>
          <a:prstGeom prst="rect">
            <a:avLst/>
          </a:prstGeom>
        </p:spPr>
        <p:txBody>
          <a:bodyPr anchor="t" rtlCol="false" tIns="0" lIns="0" bIns="0" rIns="0">
            <a:spAutoFit/>
          </a:bodyPr>
          <a:lstStyle/>
          <a:p>
            <a:pPr>
              <a:lnSpc>
                <a:spcPts val="2749"/>
              </a:lnSpc>
            </a:pPr>
            <a:r>
              <a:rPr lang="en-US" sz="2499" spc="99">
                <a:solidFill>
                  <a:srgbClr val="FFFFFF"/>
                </a:solidFill>
                <a:latin typeface="Glacial Indifference Bold"/>
              </a:rPr>
              <a:t>AMT_INCOME_TOTAL + AMT_CREDIT + AMT_ANNUITY + DAYS_EMPLOYED + DAYS_CREDIT + NAME_INCOME_TYPE + NAME_EDUCATION_TYPE + NAME_CONTRACT_TYPE + CODE_GENDER + AMT_GOODS_PRICE + DAYS_ID_PUBLISH + AMT_REQ_CREDIT_BUREAU_YEAR + DAYS_LAST_PHONE_CHANGE + FLAG_WORK_PHONE + DAYS_BIRTH.</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DAFk0mFzfY8</dc:identifier>
  <dcterms:modified xsi:type="dcterms:W3CDTF">2011-08-01T06:04:30Z</dcterms:modified>
  <cp:revision>1</cp:revision>
  <dc:title>FINAL PRESENTATION </dc:title>
</cp:coreProperties>
</file>